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1"/>
  </p:notesMasterIdLst>
  <p:sldIdLst>
    <p:sldId id="328" r:id="rId2"/>
    <p:sldId id="258" r:id="rId3"/>
    <p:sldId id="259" r:id="rId4"/>
    <p:sldId id="315" r:id="rId5"/>
    <p:sldId id="316" r:id="rId6"/>
    <p:sldId id="329" r:id="rId7"/>
    <p:sldId id="277" r:id="rId8"/>
    <p:sldId id="278" r:id="rId9"/>
    <p:sldId id="281" r:id="rId10"/>
    <p:sldId id="282" r:id="rId11"/>
    <p:sldId id="287" r:id="rId12"/>
    <p:sldId id="290" r:id="rId13"/>
    <p:sldId id="292" r:id="rId14"/>
    <p:sldId id="294" r:id="rId15"/>
    <p:sldId id="295" r:id="rId16"/>
    <p:sldId id="296" r:id="rId17"/>
    <p:sldId id="300" r:id="rId18"/>
    <p:sldId id="322" r:id="rId19"/>
    <p:sldId id="323" r:id="rId20"/>
    <p:sldId id="311" r:id="rId21"/>
    <p:sldId id="324" r:id="rId22"/>
    <p:sldId id="325" r:id="rId23"/>
    <p:sldId id="313" r:id="rId24"/>
    <p:sldId id="318" r:id="rId25"/>
    <p:sldId id="319" r:id="rId26"/>
    <p:sldId id="314" r:id="rId27"/>
    <p:sldId id="326" r:id="rId28"/>
    <p:sldId id="330" r:id="rId29"/>
    <p:sldId id="273"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1234"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6F2178-8431-4B36-9B80-4AD73B1015A7}" type="datetimeFigureOut">
              <a:rPr lang="en-IN" smtClean="0"/>
              <a:t>08/28/21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C014AB-C5D1-477B-BF57-DE53D94A835B}" type="slidenum">
              <a:rPr lang="en-IN" smtClean="0"/>
              <a:t>‹#›</a:t>
            </a:fld>
            <a:endParaRPr lang="en-IN"/>
          </a:p>
        </p:txBody>
      </p:sp>
    </p:spTree>
    <p:extLst>
      <p:ext uri="{BB962C8B-B14F-4D97-AF65-F5344CB8AC3E}">
        <p14:creationId xmlns:p14="http://schemas.microsoft.com/office/powerpoint/2010/main" val="1628171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928B1DBE-9FD5-4F4A-A03C-71D5D0886885}" type="datetime1">
              <a:rPr lang="en-IN" smtClean="0"/>
              <a:t>08/28/21</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77EB9EDE-CF7F-4731-BB86-9275167D308B}" type="slidenum">
              <a:rPr lang="en-IN" smtClean="0"/>
              <a:t>‹#›</a:t>
            </a:fld>
            <a:endParaRPr lang="en-IN"/>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18B3CDB-F16A-417B-92E2-5B86959E9B68}" type="datetime1">
              <a:rPr lang="en-IN" smtClean="0"/>
              <a:t>08/28/21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B9EDE-CF7F-4731-BB86-9275167D308B}"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CB9D47C-E709-431B-B6AF-01162EF194E6}" type="datetime1">
              <a:rPr lang="en-IN" smtClean="0"/>
              <a:t>08/28/21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B9EDE-CF7F-4731-BB86-9275167D308B}"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B08EE40-24FF-4254-B4C2-BC08371BB552}" type="datetime1">
              <a:rPr lang="en-IN" smtClean="0"/>
              <a:t>08/28/21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7EB9EDE-CF7F-4731-BB86-9275167D308B}" type="slidenum">
              <a:rPr lang="en-IN" smtClean="0"/>
              <a:t>‹#›</a:t>
            </a:fld>
            <a:endParaRPr lang="en-IN"/>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77BABA2-3CE8-47E5-9F27-CE524F76DA2A}" type="datetime1">
              <a:rPr lang="en-IN" smtClean="0"/>
              <a:t>08/28/21</a:t>
            </a:fld>
            <a:endParaRPr lang="en-IN"/>
          </a:p>
        </p:txBody>
      </p:sp>
      <p:sp>
        <p:nvSpPr>
          <p:cNvPr id="5" name="Footer Placeholder 4"/>
          <p:cNvSpPr>
            <a:spLocks noGrp="1"/>
          </p:cNvSpPr>
          <p:nvPr>
            <p:ph type="ftr" sz="quarter" idx="11"/>
          </p:nvPr>
        </p:nvSpPr>
        <p:spPr>
          <a:xfrm>
            <a:off x="800100" y="6172200"/>
            <a:ext cx="4000500" cy="457200"/>
          </a:xfrm>
        </p:spPr>
        <p:txBody>
          <a:bodyPr/>
          <a:lstStyle/>
          <a:p>
            <a:endParaRPr lang="en-IN"/>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77EB9EDE-CF7F-4731-BB86-9275167D308B}"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E65C1D8-C00F-4CDD-B171-AF8A2816F4E1}" type="datetime1">
              <a:rPr lang="en-IN" smtClean="0"/>
              <a:t>08/28/21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B9EDE-CF7F-4731-BB86-9275167D308B}" type="slidenum">
              <a:rPr lang="en-IN" smtClean="0"/>
              <a:t>‹#›</a:t>
            </a:fld>
            <a:endParaRPr lang="en-IN"/>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17E3D0B-0CE9-4CF3-AB23-5A6513406ED9}" type="datetime1">
              <a:rPr lang="en-IN" smtClean="0"/>
              <a:t>08/28/21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7EB9EDE-CF7F-4731-BB86-9275167D308B}" type="slidenum">
              <a:rPr lang="en-IN" smtClean="0"/>
              <a:t>‹#›</a:t>
            </a:fld>
            <a:endParaRPr lang="en-IN"/>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5AB293C-44BA-4F85-9976-75B0A6BBD46A}" type="datetime1">
              <a:rPr lang="en-IN" smtClean="0"/>
              <a:t>08/28/21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7EB9EDE-CF7F-4731-BB86-9275167D308B}"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C2E499-1922-49D9-AC11-DC047A54028B}" type="datetime1">
              <a:rPr lang="en-IN" smtClean="0"/>
              <a:t>08/28/21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7EB9EDE-CF7F-4731-BB86-9275167D308B}"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3058876-548C-4F6C-B815-224F0ED1CE0C}" type="datetime1">
              <a:rPr lang="en-IN" smtClean="0"/>
              <a:t>08/28/21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7EB9EDE-CF7F-4731-BB86-9275167D308B}" type="slidenum">
              <a:rPr lang="en-IN" smtClean="0"/>
              <a:t>‹#›</a:t>
            </a:fld>
            <a:endParaRPr lang="en-IN"/>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786D851-7E33-46F2-A4CA-5A51AF24069C}" type="datetime1">
              <a:rPr lang="en-IN" smtClean="0"/>
              <a:t>08/28/21</a:t>
            </a:fld>
            <a:endParaRPr lang="en-IN"/>
          </a:p>
        </p:txBody>
      </p:sp>
      <p:sp>
        <p:nvSpPr>
          <p:cNvPr id="6" name="Footer Placeholder 5"/>
          <p:cNvSpPr>
            <a:spLocks noGrp="1"/>
          </p:cNvSpPr>
          <p:nvPr>
            <p:ph type="ftr" sz="quarter" idx="11"/>
          </p:nvPr>
        </p:nvSpPr>
        <p:spPr>
          <a:xfrm>
            <a:off x="914400" y="6172200"/>
            <a:ext cx="3886200" cy="457200"/>
          </a:xfrm>
        </p:spPr>
        <p:txBody>
          <a:bodyPr/>
          <a:lstStyle/>
          <a:p>
            <a:endParaRPr lang="en-IN"/>
          </a:p>
        </p:txBody>
      </p:sp>
      <p:sp>
        <p:nvSpPr>
          <p:cNvPr id="7" name="Slide Number Placeholder 6"/>
          <p:cNvSpPr>
            <a:spLocks noGrp="1"/>
          </p:cNvSpPr>
          <p:nvPr>
            <p:ph type="sldNum" sz="quarter" idx="12"/>
          </p:nvPr>
        </p:nvSpPr>
        <p:spPr>
          <a:xfrm>
            <a:off x="146304" y="6208776"/>
            <a:ext cx="457200" cy="457200"/>
          </a:xfrm>
        </p:spPr>
        <p:txBody>
          <a:bodyPr/>
          <a:lstStyle/>
          <a:p>
            <a:fld id="{77EB9EDE-CF7F-4731-BB86-9275167D308B}" type="slidenum">
              <a:rPr lang="en-IN" smtClean="0"/>
              <a:t>‹#›</a:t>
            </a:fld>
            <a:endParaRPr lang="en-IN"/>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00755533-F756-44E0-AF8E-84D2ACFAFA4D}" type="datetime1">
              <a:rPr lang="en-IN" smtClean="0"/>
              <a:t>08/28/21</a:t>
            </a:fld>
            <a:endParaRPr lang="en-IN"/>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77EB9EDE-CF7F-4731-BB86-9275167D308B}"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chuyachia/video-games-sales-predic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7EB9EDE-CF7F-4731-BB86-9275167D308B}" type="slidenum">
              <a:rPr lang="en-IN" smtClean="0"/>
              <a:t>1</a:t>
            </a:fld>
            <a:endParaRPr lang="en-IN"/>
          </a:p>
        </p:txBody>
      </p:sp>
      <p:sp>
        <p:nvSpPr>
          <p:cNvPr id="2" name="Content Placeholder 1"/>
          <p:cNvSpPr>
            <a:spLocks noGrp="1"/>
          </p:cNvSpPr>
          <p:nvPr>
            <p:ph sz="quarter" idx="1"/>
          </p:nvPr>
        </p:nvSpPr>
        <p:spPr>
          <a:xfrm>
            <a:off x="457200" y="404664"/>
            <a:ext cx="8291264" cy="6048672"/>
          </a:xfrm>
        </p:spPr>
        <p:txBody>
          <a:bodyPr>
            <a:normAutofit fontScale="77500" lnSpcReduction="20000"/>
          </a:bodyPr>
          <a:lstStyle/>
          <a:p>
            <a:pPr marL="109728" indent="0" algn="ctr">
              <a:buNone/>
            </a:pPr>
            <a:r>
              <a:rPr lang="en-IN" sz="2600" b="1" dirty="0">
                <a:solidFill>
                  <a:schemeClr val="tx1"/>
                </a:solidFill>
                <a:latin typeface="Arial" panose="020B0604020202020204" pitchFamily="34" charset="0"/>
                <a:cs typeface="Arial" panose="020B0604020202020204" pitchFamily="34" charset="0"/>
              </a:rPr>
              <a:t>SEMINAR </a:t>
            </a:r>
            <a:r>
              <a:rPr lang="en-IN" sz="2600" b="1" dirty="0" smtClean="0">
                <a:solidFill>
                  <a:schemeClr val="tx1"/>
                </a:solidFill>
                <a:latin typeface="Arial" panose="020B0604020202020204" pitchFamily="34" charset="0"/>
                <a:cs typeface="Arial" panose="020B0604020202020204" pitchFamily="34" charset="0"/>
              </a:rPr>
              <a:t>PRESENTATION</a:t>
            </a:r>
            <a:r>
              <a:rPr lang="en-IN" sz="2600" dirty="0" smtClean="0">
                <a:solidFill>
                  <a:schemeClr val="tx1"/>
                </a:solidFill>
                <a:latin typeface="Arial" panose="020B0604020202020204" pitchFamily="34" charset="0"/>
                <a:cs typeface="Arial" panose="020B0604020202020204" pitchFamily="34" charset="0"/>
              </a:rPr>
              <a:t> </a:t>
            </a:r>
          </a:p>
          <a:p>
            <a:pPr marL="109728" indent="0" algn="ctr">
              <a:buNone/>
            </a:pPr>
            <a:r>
              <a:rPr lang="en-IN" sz="2600" b="1" dirty="0" smtClean="0">
                <a:solidFill>
                  <a:schemeClr val="tx1"/>
                </a:solidFill>
                <a:latin typeface="Arial" panose="020B0604020202020204" pitchFamily="34" charset="0"/>
                <a:cs typeface="Arial" panose="020B0604020202020204" pitchFamily="34" charset="0"/>
              </a:rPr>
              <a:t>ON</a:t>
            </a:r>
          </a:p>
          <a:p>
            <a:pPr marL="109728" indent="0" algn="ctr">
              <a:buNone/>
            </a:pP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 </a:t>
            </a:r>
            <a:r>
              <a:rPr lang="en-IN" sz="2600" b="1" dirty="0" smtClean="0">
                <a:solidFill>
                  <a:schemeClr val="tx1"/>
                </a:solidFill>
                <a:latin typeface="Arial" panose="020B0604020202020204" pitchFamily="34" charset="0"/>
                <a:cs typeface="Arial" panose="020B0604020202020204" pitchFamily="34" charset="0"/>
              </a:rPr>
              <a:t>GAME DATA ANALYTIC USING DESCRIPTIVE AND PREDICTIVE MINING </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 </a:t>
            </a:r>
            <a:r>
              <a:rPr lang="en-IN" sz="2600" b="1" dirty="0" smtClean="0">
                <a:solidFill>
                  <a:schemeClr val="tx1"/>
                </a:solidFill>
                <a:latin typeface="Arial" panose="020B0604020202020204" pitchFamily="34" charset="0"/>
                <a:cs typeface="Arial" panose="020B0604020202020204" pitchFamily="34" charset="0"/>
              </a:rPr>
              <a:t>BY</a:t>
            </a:r>
          </a:p>
          <a:p>
            <a:pPr marL="109728" indent="0" algn="ctr">
              <a:buNone/>
            </a:pP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smtClean="0">
                <a:solidFill>
                  <a:schemeClr val="tx1"/>
                </a:solidFill>
                <a:latin typeface="Arial" panose="020B0604020202020204" pitchFamily="34" charset="0"/>
                <a:cs typeface="Arial" panose="020B0604020202020204" pitchFamily="34" charset="0"/>
              </a:rPr>
              <a:t>PRITI SANTOSH MAURYA </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MC21954</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  </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smtClean="0">
                <a:solidFill>
                  <a:schemeClr val="tx1"/>
                </a:solidFill>
                <a:latin typeface="Arial" panose="020B0604020202020204" pitchFamily="34" charset="0"/>
                <a:cs typeface="Arial" panose="020B0604020202020204" pitchFamily="34" charset="0"/>
              </a:rPr>
              <a:t>POST </a:t>
            </a:r>
            <a:r>
              <a:rPr lang="en-IN" sz="2600" b="1" dirty="0">
                <a:solidFill>
                  <a:schemeClr val="tx1"/>
                </a:solidFill>
                <a:latin typeface="Arial" panose="020B0604020202020204" pitchFamily="34" charset="0"/>
                <a:cs typeface="Arial" panose="020B0604020202020204" pitchFamily="34" charset="0"/>
              </a:rPr>
              <a:t>GRADUATE DEPARTMENT OF COMPUTER SCIENCE,</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S.N.D.T. WOMEN’S UNIVERSITY</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 </a:t>
            </a:r>
            <a:endParaRPr lang="en-IN" sz="2600" b="1" dirty="0" smtClean="0">
              <a:solidFill>
                <a:schemeClr val="tx1"/>
              </a:solidFill>
              <a:latin typeface="Arial" panose="020B0604020202020204" pitchFamily="34" charset="0"/>
              <a:cs typeface="Arial" panose="020B0604020202020204" pitchFamily="34" charset="0"/>
            </a:endParaRPr>
          </a:p>
          <a:p>
            <a:pPr marL="109728" indent="0" algn="ctr">
              <a:buNone/>
            </a:pPr>
            <a:endParaRPr lang="en-IN" sz="2600" b="1" dirty="0">
              <a:solidFill>
                <a:schemeClr val="tx1"/>
              </a:solidFill>
              <a:latin typeface="Arial" panose="020B0604020202020204" pitchFamily="34" charset="0"/>
              <a:cs typeface="Arial" panose="020B0604020202020204" pitchFamily="34" charset="0"/>
            </a:endParaRPr>
          </a:p>
          <a:p>
            <a:pPr marL="109728" indent="0" algn="ctr">
              <a:buNone/>
            </a:pPr>
            <a:endParaRPr lang="en-IN" sz="2600" b="1" dirty="0" smtClean="0">
              <a:solidFill>
                <a:schemeClr val="tx1"/>
              </a:solidFill>
              <a:latin typeface="Arial" panose="020B0604020202020204" pitchFamily="34" charset="0"/>
              <a:cs typeface="Arial" panose="020B0604020202020204" pitchFamily="34" charset="0"/>
            </a:endParaRPr>
          </a:p>
          <a:p>
            <a:pPr marL="109728" indent="0" algn="ctr">
              <a:buNone/>
            </a:pP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MASTER OF COMPUTER APPLICATION</a:t>
            </a:r>
            <a:endParaRPr lang="en-IN" sz="2600" dirty="0">
              <a:solidFill>
                <a:schemeClr val="tx1"/>
              </a:solidFill>
              <a:latin typeface="Arial" panose="020B0604020202020204" pitchFamily="34" charset="0"/>
              <a:cs typeface="Arial" panose="020B0604020202020204" pitchFamily="34" charset="0"/>
            </a:endParaRPr>
          </a:p>
          <a:p>
            <a:pPr marL="109728" indent="0" algn="ctr">
              <a:buNone/>
            </a:pPr>
            <a:r>
              <a:rPr lang="en-IN" sz="2600" b="1" dirty="0">
                <a:solidFill>
                  <a:schemeClr val="tx1"/>
                </a:solidFill>
                <a:latin typeface="Arial" panose="020B0604020202020204" pitchFamily="34" charset="0"/>
                <a:cs typeface="Arial" panose="020B0604020202020204" pitchFamily="34" charset="0"/>
              </a:rPr>
              <a:t>SEM VI - (2020 – 2021)</a:t>
            </a:r>
            <a:endParaRPr lang="en-IN" sz="2600" dirty="0">
              <a:solidFill>
                <a:schemeClr val="tx1"/>
              </a:solidFill>
              <a:latin typeface="Arial" panose="020B0604020202020204" pitchFamily="34" charset="0"/>
              <a:cs typeface="Arial" panose="020B0604020202020204" pitchFamily="34" charset="0"/>
            </a:endParaRPr>
          </a:p>
          <a:p>
            <a:pPr marL="109728" indent="0">
              <a:buNone/>
            </a:pPr>
            <a:endParaRPr lang="en-IN" sz="2600" b="1" dirty="0" smtClean="0">
              <a:latin typeface="Arial" panose="020B0604020202020204" pitchFamily="34" charset="0"/>
              <a:cs typeface="Arial" panose="020B0604020202020204" pitchFamily="34" charset="0"/>
            </a:endParaRPr>
          </a:p>
          <a:p>
            <a:pPr marL="109728" indent="0">
              <a:buNone/>
            </a:pPr>
            <a:endParaRPr lang="en-IN" dirty="0"/>
          </a:p>
        </p:txBody>
      </p:sp>
      <p:pic>
        <p:nvPicPr>
          <p:cNvPr id="5" name="Picture 4" descr="C:\Users\Ashwini\Downloads\SNDT-LOGO-blue-300dp 201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0751" y="4221088"/>
            <a:ext cx="1956931" cy="1201415"/>
          </a:xfrm>
          <a:prstGeom prst="rect">
            <a:avLst/>
          </a:prstGeom>
          <a:noFill/>
          <a:ln>
            <a:noFill/>
          </a:ln>
        </p:spPr>
      </p:pic>
    </p:spTree>
    <p:extLst>
      <p:ext uri="{BB962C8B-B14F-4D97-AF65-F5344CB8AC3E}">
        <p14:creationId xmlns:p14="http://schemas.microsoft.com/office/powerpoint/2010/main" val="2566671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3050"/>
            <a:ext cx="8229600" cy="635670"/>
          </a:xfrm>
        </p:spPr>
        <p:txBody>
          <a:bodyPr>
            <a:normAutofit/>
          </a:bodyPr>
          <a:lstStyle/>
          <a:p>
            <a:pPr algn="ctr"/>
            <a:r>
              <a:rPr lang="en-IN" sz="2400" b="1" dirty="0" smtClean="0">
                <a:solidFill>
                  <a:schemeClr val="tx1"/>
                </a:solidFill>
                <a:latin typeface="Arial" panose="020B0604020202020204" pitchFamily="34" charset="0"/>
                <a:cs typeface="Arial" panose="020B0604020202020204" pitchFamily="34" charset="0"/>
              </a:rPr>
              <a:t>Ring plot and Pie chart </a:t>
            </a:r>
            <a:endParaRPr lang="en-IN" sz="2400" b="1" dirty="0">
              <a:solidFill>
                <a:schemeClr val="tx1"/>
              </a:solidFill>
              <a:latin typeface="Arial" panose="020B0604020202020204" pitchFamily="34" charset="0"/>
              <a:cs typeface="Arial" panose="020B0604020202020204" pitchFamily="34" charset="0"/>
            </a:endParaRPr>
          </a:p>
        </p:txBody>
      </p:sp>
      <p:sp>
        <p:nvSpPr>
          <p:cNvPr id="5" name="Text Placeholder 4"/>
          <p:cNvSpPr>
            <a:spLocks noGrp="1"/>
          </p:cNvSpPr>
          <p:nvPr>
            <p:ph type="body" idx="1"/>
          </p:nvPr>
        </p:nvSpPr>
        <p:spPr/>
        <p:txBody>
          <a:bodyPr/>
          <a:lstStyle/>
          <a:p>
            <a:r>
              <a:rPr lang="en-IN" dirty="0" smtClean="0"/>
              <a:t>Ring </a:t>
            </a:r>
            <a:r>
              <a:rPr lang="en-IN" dirty="0" smtClean="0">
                <a:latin typeface="Arial" panose="020B0604020202020204" pitchFamily="34" charset="0"/>
                <a:cs typeface="Arial" panose="020B0604020202020204" pitchFamily="34" charset="0"/>
              </a:rPr>
              <a:t>Plot</a:t>
            </a:r>
            <a:endParaRPr lang="en-IN" dirty="0">
              <a:latin typeface="Arial" panose="020B0604020202020204" pitchFamily="34" charset="0"/>
              <a:cs typeface="Arial" panose="020B0604020202020204" pitchFamily="34" charset="0"/>
            </a:endParaRPr>
          </a:p>
        </p:txBody>
      </p:sp>
      <p:sp>
        <p:nvSpPr>
          <p:cNvPr id="7" name="Text Placeholder 6"/>
          <p:cNvSpPr>
            <a:spLocks noGrp="1"/>
          </p:cNvSpPr>
          <p:nvPr>
            <p:ph type="body" sz="half" idx="3"/>
          </p:nvPr>
        </p:nvSpPr>
        <p:spPr/>
        <p:txBody>
          <a:bodyPr/>
          <a:lstStyle/>
          <a:p>
            <a:r>
              <a:rPr lang="en-IN" dirty="0" smtClean="0"/>
              <a:t>Pie chart </a:t>
            </a:r>
            <a:endParaRPr lang="en-IN" dirty="0"/>
          </a:p>
        </p:txBody>
      </p:sp>
      <p:sp>
        <p:nvSpPr>
          <p:cNvPr id="2" name="Slide Number Placeholder 1"/>
          <p:cNvSpPr>
            <a:spLocks noGrp="1"/>
          </p:cNvSpPr>
          <p:nvPr>
            <p:ph type="sldNum" sz="quarter" idx="12"/>
          </p:nvPr>
        </p:nvSpPr>
        <p:spPr/>
        <p:txBody>
          <a:bodyPr/>
          <a:lstStyle/>
          <a:p>
            <a:fld id="{77EB9EDE-CF7F-4731-BB86-9275167D308B}" type="slidenum">
              <a:rPr lang="en-IN" smtClean="0"/>
              <a:t>10</a:t>
            </a:fld>
            <a:endParaRPr lang="en-IN"/>
          </a:p>
        </p:txBody>
      </p:sp>
      <p:sp>
        <p:nvSpPr>
          <p:cNvPr id="6" name="Content Placeholder 5"/>
          <p:cNvSpPr>
            <a:spLocks noGrp="1"/>
          </p:cNvSpPr>
          <p:nvPr>
            <p:ph sz="half" idx="2"/>
          </p:nvPr>
        </p:nvSpPr>
        <p:spPr/>
        <p:txBody>
          <a:bodyPr/>
          <a:lstStyle/>
          <a:p>
            <a:endParaRPr lang="en-IN" dirty="0"/>
          </a:p>
        </p:txBody>
      </p:sp>
      <p:sp>
        <p:nvSpPr>
          <p:cNvPr id="14" name="Content Placeholder 13"/>
          <p:cNvSpPr>
            <a:spLocks noGrp="1"/>
          </p:cNvSpPr>
          <p:nvPr>
            <p:ph sz="half" idx="4"/>
          </p:nvPr>
        </p:nvSpPr>
        <p:spPr>
          <a:xfrm>
            <a:off x="4645025" y="1412776"/>
            <a:ext cx="4041775" cy="3973281"/>
          </a:xfrm>
        </p:spPr>
        <p:txBody>
          <a:bodyPr/>
          <a:lstStyle/>
          <a:p>
            <a:endParaRPr lang="en-IN" dirty="0"/>
          </a:p>
        </p:txBody>
      </p:sp>
      <p:pic>
        <p:nvPicPr>
          <p:cNvPr id="20"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089" t="22439" r="59274" b="36938"/>
          <a:stretch/>
        </p:blipFill>
        <p:spPr bwMode="auto">
          <a:xfrm>
            <a:off x="4716016" y="1412776"/>
            <a:ext cx="4032448" cy="3960440"/>
          </a:xfrm>
          <a:prstGeom prst="rect">
            <a:avLst/>
          </a:prstGeom>
          <a:noFill/>
          <a:ln>
            <a:noFill/>
            <a:prstDash val="sysDash"/>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15" t="33834" r="62931" b="22711"/>
          <a:stretch/>
        </p:blipFill>
        <p:spPr bwMode="auto">
          <a:xfrm>
            <a:off x="482424" y="1412776"/>
            <a:ext cx="4161584" cy="4752528"/>
          </a:xfrm>
          <a:prstGeom prst="rect">
            <a:avLst/>
          </a:prstGeom>
          <a:noFill/>
          <a:ln>
            <a:noFill/>
            <a:prstDash val="sysDash"/>
            <a:miter lim="800000"/>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03810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2074"/>
          </a:xfrm>
        </p:spPr>
        <p:txBody>
          <a:bodyPr>
            <a:normAutofit fontScale="90000"/>
          </a:bodyPr>
          <a:lstStyle/>
          <a:p>
            <a:pPr algn="ctr"/>
            <a:r>
              <a:rPr lang="en-US" sz="2800" b="1" dirty="0" smtClean="0">
                <a:solidFill>
                  <a:schemeClr val="tx1"/>
                </a:solidFill>
                <a:latin typeface="Arial" panose="020B0604020202020204" pitchFamily="34" charset="0"/>
                <a:cs typeface="Arial" panose="020B0604020202020204" pitchFamily="34" charset="0"/>
              </a:rPr>
              <a:t>2.  </a:t>
            </a:r>
            <a:r>
              <a:rPr lang="en-US" sz="2800" b="1" dirty="0">
                <a:solidFill>
                  <a:schemeClr val="tx1"/>
                </a:solidFill>
                <a:latin typeface="Arial" panose="020B0604020202020204" pitchFamily="34" charset="0"/>
                <a:cs typeface="Arial" panose="020B0604020202020204" pitchFamily="34" charset="0"/>
              </a:rPr>
              <a:t>Correlation among numeric variables</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11</a:t>
            </a:fld>
            <a:endParaRPr lang="en-IN"/>
          </a:p>
        </p:txBody>
      </p:sp>
      <p:sp>
        <p:nvSpPr>
          <p:cNvPr id="2" name="Content Placeholder 1"/>
          <p:cNvSpPr>
            <a:spLocks noGrp="1"/>
          </p:cNvSpPr>
          <p:nvPr>
            <p:ph sz="quarter" idx="1"/>
          </p:nvPr>
        </p:nvSpPr>
        <p:spPr>
          <a:xfrm>
            <a:off x="457200" y="908720"/>
            <a:ext cx="8229600" cy="5832648"/>
          </a:xfrm>
        </p:spPr>
        <p:txBody>
          <a:bodyPr>
            <a:normAutofit/>
          </a:bodyPr>
          <a:lstStyle/>
          <a:p>
            <a:pPr>
              <a:buClrTx/>
              <a:buSzPct val="100000"/>
            </a:pPr>
            <a:endParaRPr lang="en-IN" sz="1600" dirty="0">
              <a:latin typeface="Times New Roman" panose="02020603050405020304" pitchFamily="18" charset="0"/>
              <a:cs typeface="Times New Roman" panose="02020603050405020304" pitchFamily="18" charset="0"/>
            </a:endParaRPr>
          </a:p>
          <a:p>
            <a:pPr>
              <a:buClrTx/>
              <a:buSzPct val="100000"/>
              <a:buFont typeface="Arial" panose="020B0604020202020204" pitchFamily="34" charset="0"/>
              <a:buChar char="•"/>
            </a:pPr>
            <a:r>
              <a:rPr lang="en-IN" sz="2400" dirty="0">
                <a:solidFill>
                  <a:schemeClr val="tx1"/>
                </a:solidFill>
                <a:latin typeface="Arial" panose="020B0604020202020204" pitchFamily="34" charset="0"/>
                <a:cs typeface="Arial" panose="020B0604020202020204" pitchFamily="34" charset="0"/>
              </a:rPr>
              <a:t>T</a:t>
            </a:r>
            <a:r>
              <a:rPr lang="en-IN" sz="2400" dirty="0" smtClean="0">
                <a:solidFill>
                  <a:schemeClr val="tx1"/>
                </a:solidFill>
                <a:latin typeface="Arial" panose="020B0604020202020204" pitchFamily="34" charset="0"/>
                <a:cs typeface="Arial" panose="020B0604020202020204" pitchFamily="34" charset="0"/>
              </a:rPr>
              <a:t>ake </a:t>
            </a:r>
            <a:r>
              <a:rPr lang="en-IN" sz="2400" dirty="0">
                <a:solidFill>
                  <a:schemeClr val="tx1"/>
                </a:solidFill>
                <a:latin typeface="Arial" panose="020B0604020202020204" pitchFamily="34" charset="0"/>
                <a:cs typeface="Arial" panose="020B0604020202020204" pitchFamily="34" charset="0"/>
              </a:rPr>
              <a:t>numeric variables as goal </a:t>
            </a:r>
            <a:r>
              <a:rPr lang="en-IN" sz="2400" dirty="0" smtClean="0">
                <a:solidFill>
                  <a:schemeClr val="tx1"/>
                </a:solidFill>
                <a:latin typeface="Arial" panose="020B0604020202020204" pitchFamily="34" charset="0"/>
                <a:cs typeface="Arial" panose="020B0604020202020204" pitchFamily="34" charset="0"/>
              </a:rPr>
              <a:t>matrix</a:t>
            </a:r>
          </a:p>
          <a:p>
            <a:pPr>
              <a:buClrTx/>
              <a:buSzPct val="100000"/>
              <a:buFont typeface="Arial" panose="020B0604020202020204" pitchFamily="34" charset="0"/>
              <a:buChar char="•"/>
            </a:pPr>
            <a:r>
              <a:rPr lang="en-IN" sz="2400" dirty="0">
                <a:solidFill>
                  <a:schemeClr val="tx1"/>
                </a:solidFill>
                <a:latin typeface="Arial" panose="020B0604020202020204" pitchFamily="34" charset="0"/>
                <a:cs typeface="Arial" panose="020B0604020202020204" pitchFamily="34" charset="0"/>
              </a:rPr>
              <a:t>C</a:t>
            </a:r>
            <a:r>
              <a:rPr lang="en-IN" sz="2400" dirty="0" smtClean="0">
                <a:solidFill>
                  <a:schemeClr val="tx1"/>
                </a:solidFill>
                <a:latin typeface="Arial" panose="020B0604020202020204" pitchFamily="34" charset="0"/>
                <a:cs typeface="Arial" panose="020B0604020202020204" pitchFamily="34" charset="0"/>
              </a:rPr>
              <a:t>orrelation matrix</a:t>
            </a:r>
            <a:endParaRPr lang="en-IN"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smtClean="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smtClean="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smtClean="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smtClean="0">
              <a:latin typeface="Times New Roman" panose="02020603050405020304" pitchFamily="18" charset="0"/>
              <a:cs typeface="Times New Roman" panose="02020603050405020304" pitchFamily="18" charset="0"/>
            </a:endParaRPr>
          </a:p>
          <a:p>
            <a:pPr marL="0" indent="0">
              <a:buNone/>
            </a:pPr>
            <a:endParaRPr lang="en-IN" sz="1600" dirty="0" smtClean="0">
              <a:latin typeface="Times New Roman" panose="02020603050405020304" pitchFamily="18" charset="0"/>
              <a:cs typeface="Times New Roman" panose="02020603050405020304" pitchFamily="18" charset="0"/>
            </a:endParaRPr>
          </a:p>
        </p:txBody>
      </p:sp>
      <p:sp>
        <p:nvSpPr>
          <p:cNvPr id="5" name="Rectangle 4"/>
          <p:cNvSpPr/>
          <p:nvPr/>
        </p:nvSpPr>
        <p:spPr>
          <a:xfrm>
            <a:off x="589848" y="4869160"/>
            <a:ext cx="8258112" cy="1477328"/>
          </a:xfrm>
          <a:prstGeom prst="rect">
            <a:avLst/>
          </a:prstGeom>
        </p:spPr>
        <p:txBody>
          <a:bodyPr wrap="square">
            <a:spAutoFit/>
          </a:bodyPr>
          <a:lstStyle/>
          <a:p>
            <a:r>
              <a:rPr lang="en-US" dirty="0" smtClean="0">
                <a:latin typeface="Arial" panose="020B0604020202020204" pitchFamily="34" charset="0"/>
                <a:cs typeface="Arial" panose="020B0604020202020204" pitchFamily="34" charset="0"/>
              </a:rPr>
              <a:t>There are high r values of 0.75, 0.65, 0.52 and 0.42 between the log value of </a:t>
            </a:r>
            <a:r>
              <a:rPr lang="en-US" dirty="0" err="1" smtClean="0">
                <a:latin typeface="Arial" panose="020B0604020202020204" pitchFamily="34" charset="0"/>
                <a:cs typeface="Arial" panose="020B0604020202020204" pitchFamily="34" charset="0"/>
              </a:rPr>
              <a:t>Global.Sales</a:t>
            </a:r>
            <a:r>
              <a:rPr lang="en-US" dirty="0" smtClean="0">
                <a:latin typeface="Arial" panose="020B0604020202020204" pitchFamily="34" charset="0"/>
                <a:cs typeface="Arial" panose="020B0604020202020204" pitchFamily="34" charset="0"/>
              </a:rPr>
              <a:t> and regional sales</a:t>
            </a:r>
            <a:r>
              <a:rPr lang="en-US" dirty="0">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p>
          <a:p>
            <a:r>
              <a:rPr lang="en-US" dirty="0" smtClean="0">
                <a:latin typeface="Arial" panose="020B0604020202020204" pitchFamily="34" charset="0"/>
                <a:cs typeface="Arial" panose="020B0604020202020204" pitchFamily="34" charset="0"/>
              </a:rPr>
              <a:t>On the other hand, there are good positive correlation between regional sales too. User Score is positive correlated to Critic Score with r of 0.58. There is little correlation between User Count log value and User Score.</a:t>
            </a:r>
            <a:endParaRPr lang="en-IN" dirty="0">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82" t="28109" r="64032" b="28116"/>
          <a:stretch/>
        </p:blipFill>
        <p:spPr bwMode="auto">
          <a:xfrm>
            <a:off x="4218410" y="1628800"/>
            <a:ext cx="4627238"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87063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06090"/>
          </a:xfrm>
        </p:spPr>
        <p:txBody>
          <a:bodyPr>
            <a:noAutofit/>
          </a:bodyPr>
          <a:lstStyle/>
          <a:p>
            <a:pPr algn="ctr"/>
            <a:r>
              <a:rPr lang="en-IN" sz="2800" b="1" dirty="0" smtClean="0">
                <a:solidFill>
                  <a:schemeClr val="tx1"/>
                </a:solidFill>
                <a:effectLst/>
                <a:latin typeface="Arial" panose="020B0604020202020204" pitchFamily="34" charset="0"/>
                <a:cs typeface="Arial" panose="020B0604020202020204" pitchFamily="34" charset="0"/>
              </a:rPr>
              <a:t>Cluster </a:t>
            </a:r>
            <a:r>
              <a:rPr lang="en-IN" sz="2800" b="1" dirty="0" err="1" smtClean="0">
                <a:solidFill>
                  <a:schemeClr val="tx1"/>
                </a:solidFill>
                <a:effectLst/>
                <a:latin typeface="Arial" panose="020B0604020202020204" pitchFamily="34" charset="0"/>
                <a:cs typeface="Arial" panose="020B0604020202020204" pitchFamily="34" charset="0"/>
              </a:rPr>
              <a:t>dendrogram</a:t>
            </a:r>
            <a:r>
              <a:rPr lang="en-IN" sz="2800" b="1" dirty="0" smtClean="0">
                <a:solidFill>
                  <a:schemeClr val="tx1"/>
                </a:solidFill>
                <a:effectLst/>
                <a:latin typeface="Arial" panose="020B0604020202020204" pitchFamily="34" charset="0"/>
                <a:cs typeface="Arial" panose="020B0604020202020204" pitchFamily="34" charset="0"/>
              </a:rPr>
              <a:t> </a:t>
            </a:r>
            <a:r>
              <a:rPr lang="en-IN" sz="2800" b="1" dirty="0">
                <a:solidFill>
                  <a:schemeClr val="tx1"/>
                </a:solidFill>
                <a:effectLst/>
                <a:latin typeface="Arial" panose="020B0604020202020204" pitchFamily="34" charset="0"/>
                <a:cs typeface="Arial" panose="020B0604020202020204" pitchFamily="34" charset="0"/>
              </a:rPr>
              <a:t>for numeric variables</a:t>
            </a:r>
            <a:r>
              <a:rPr lang="en-IN" sz="2800" b="1" dirty="0" smtClean="0">
                <a:solidFill>
                  <a:schemeClr val="tx1"/>
                </a:solidFill>
                <a:effectLst/>
                <a:latin typeface="Arial" panose="020B0604020202020204" pitchFamily="34" charset="0"/>
                <a:cs typeface="Arial" panose="020B0604020202020204" pitchFamily="34" charset="0"/>
              </a:rPr>
              <a:t>.</a:t>
            </a:r>
            <a:endParaRPr lang="en-IN" sz="2800" b="1" dirty="0">
              <a:solidFill>
                <a:schemeClr val="tx1"/>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77EB9EDE-CF7F-4731-BB86-9275167D308B}" type="slidenum">
              <a:rPr lang="en-IN" smtClean="0"/>
              <a:t>12</a:t>
            </a:fld>
            <a:endParaRPr lang="en-IN"/>
          </a:p>
        </p:txBody>
      </p:sp>
      <p:sp>
        <p:nvSpPr>
          <p:cNvPr id="2" name="Content Placeholder 1"/>
          <p:cNvSpPr>
            <a:spLocks noGrp="1"/>
          </p:cNvSpPr>
          <p:nvPr>
            <p:ph sz="quarter" idx="1"/>
          </p:nvPr>
        </p:nvSpPr>
        <p:spPr>
          <a:xfrm>
            <a:off x="457200" y="1052736"/>
            <a:ext cx="8229600" cy="5616624"/>
          </a:xfrm>
        </p:spPr>
        <p:txBody>
          <a:bodyPr>
            <a:normAutofit/>
          </a:bodyPr>
          <a:lstStyle/>
          <a:p>
            <a:pPr>
              <a:buClrTx/>
              <a:buSzPct val="100000"/>
              <a:buFont typeface="Arial" panose="020B0604020202020204" pitchFamily="34" charset="0"/>
              <a:buChar char="•"/>
            </a:pPr>
            <a:r>
              <a:rPr lang="en-IN" sz="2000" dirty="0">
                <a:solidFill>
                  <a:schemeClr val="tx1"/>
                </a:solidFill>
                <a:latin typeface="Arial" panose="020B0604020202020204" pitchFamily="34" charset="0"/>
                <a:cs typeface="Arial" panose="020B0604020202020204" pitchFamily="34" charset="0"/>
              </a:rPr>
              <a:t>plot(</a:t>
            </a:r>
            <a:r>
              <a:rPr lang="en-IN" sz="2000" dirty="0" err="1">
                <a:solidFill>
                  <a:schemeClr val="tx1"/>
                </a:solidFill>
                <a:latin typeface="Arial" panose="020B0604020202020204" pitchFamily="34" charset="0"/>
                <a:cs typeface="Arial" panose="020B0604020202020204" pitchFamily="34" charset="0"/>
              </a:rPr>
              <a:t>hclust</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as.dist</a:t>
            </a:r>
            <a:r>
              <a:rPr lang="en-IN" sz="2000" dirty="0">
                <a:solidFill>
                  <a:schemeClr val="tx1"/>
                </a:solidFill>
                <a:latin typeface="Arial" panose="020B0604020202020204" pitchFamily="34" charset="0"/>
                <a:cs typeface="Arial" panose="020B0604020202020204" pitchFamily="34" charset="0"/>
              </a:rPr>
              <a:t>(1 - </a:t>
            </a:r>
            <a:r>
              <a:rPr lang="en-IN" sz="2000" dirty="0" err="1">
                <a:solidFill>
                  <a:schemeClr val="tx1"/>
                </a:solidFill>
                <a:latin typeface="Arial" panose="020B0604020202020204" pitchFamily="34" charset="0"/>
                <a:cs typeface="Arial" panose="020B0604020202020204" pitchFamily="34" charset="0"/>
              </a:rPr>
              <a:t>cor</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as.matrix</a:t>
            </a:r>
            <a:r>
              <a:rPr lang="en-IN" sz="2000" dirty="0">
                <a:solidFill>
                  <a:schemeClr val="tx1"/>
                </a:solidFill>
                <a:latin typeface="Arial" panose="020B0604020202020204" pitchFamily="34" charset="0"/>
                <a:cs typeface="Arial" panose="020B0604020202020204" pitchFamily="34" charset="0"/>
              </a:rPr>
              <a:t>(</a:t>
            </a:r>
            <a:r>
              <a:rPr lang="en-IN" sz="2000" dirty="0" err="1">
                <a:solidFill>
                  <a:schemeClr val="tx1"/>
                </a:solidFill>
                <a:latin typeface="Arial" panose="020B0604020202020204" pitchFamily="34" charset="0"/>
                <a:cs typeface="Arial" panose="020B0604020202020204" pitchFamily="34" charset="0"/>
              </a:rPr>
              <a:t>st</a:t>
            </a:r>
            <a:r>
              <a:rPr lang="en-IN" sz="2000" dirty="0">
                <a:solidFill>
                  <a:schemeClr val="tx1"/>
                </a:solidFill>
                <a:latin typeface="Arial" panose="020B0604020202020204" pitchFamily="34" charset="0"/>
                <a:cs typeface="Arial" panose="020B0604020202020204" pitchFamily="34" charset="0"/>
              </a:rPr>
              <a:t>)))))  </a:t>
            </a:r>
            <a:endParaRPr lang="en-IN" sz="20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000" dirty="0" smtClean="0">
                <a:solidFill>
                  <a:schemeClr val="tx1"/>
                </a:solidFill>
                <a:latin typeface="Arial" panose="020B0604020202020204" pitchFamily="34" charset="0"/>
                <a:cs typeface="Arial" panose="020B0604020202020204" pitchFamily="34" charset="0"/>
              </a:rPr>
              <a:t> hierarchical clustering</a:t>
            </a:r>
            <a:endParaRPr lang="en-IN" sz="20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All sales’ log value except </a:t>
            </a:r>
            <a:r>
              <a:rPr lang="en-US" sz="2000" dirty="0" err="1">
                <a:solidFill>
                  <a:schemeClr val="tx1"/>
                </a:solidFill>
                <a:latin typeface="Arial" panose="020B0604020202020204" pitchFamily="34" charset="0"/>
                <a:cs typeface="Arial" panose="020B0604020202020204" pitchFamily="34" charset="0"/>
              </a:rPr>
              <a:t>JP.Sales.Log</a:t>
            </a:r>
            <a:r>
              <a:rPr lang="en-US" sz="2000" dirty="0">
                <a:solidFill>
                  <a:schemeClr val="tx1"/>
                </a:solidFill>
                <a:latin typeface="Arial" panose="020B0604020202020204" pitchFamily="34" charset="0"/>
                <a:cs typeface="Arial" panose="020B0604020202020204" pitchFamily="34" charset="0"/>
              </a:rPr>
              <a:t> build one cluster; Scores, log value of counts and </a:t>
            </a:r>
            <a:r>
              <a:rPr lang="en-US" sz="2000" dirty="0" err="1">
                <a:solidFill>
                  <a:schemeClr val="tx1"/>
                </a:solidFill>
                <a:latin typeface="Arial" panose="020B0604020202020204" pitchFamily="34" charset="0"/>
                <a:cs typeface="Arial" panose="020B0604020202020204" pitchFamily="34" charset="0"/>
              </a:rPr>
              <a:t>JP.Sales</a:t>
            </a:r>
            <a:r>
              <a:rPr lang="en-US" sz="2000" dirty="0">
                <a:solidFill>
                  <a:schemeClr val="tx1"/>
                </a:solidFill>
                <a:latin typeface="Arial" panose="020B0604020202020204" pitchFamily="34" charset="0"/>
                <a:cs typeface="Arial" panose="020B0604020202020204" pitchFamily="34" charset="0"/>
              </a:rPr>
              <a:t> build the second cluster. In first cluster, </a:t>
            </a:r>
            <a:r>
              <a:rPr lang="en-US" sz="2000" dirty="0" err="1">
                <a:solidFill>
                  <a:schemeClr val="tx1"/>
                </a:solidFill>
                <a:latin typeface="Arial" panose="020B0604020202020204" pitchFamily="34" charset="0"/>
                <a:cs typeface="Arial" panose="020B0604020202020204" pitchFamily="34" charset="0"/>
              </a:rPr>
              <a:t>Other.Sales.Log</a:t>
            </a:r>
            <a:r>
              <a:rPr lang="en-US" sz="2000" dirty="0">
                <a:solidFill>
                  <a:schemeClr val="tx1"/>
                </a:solidFill>
                <a:latin typeface="Arial" panose="020B0604020202020204" pitchFamily="34" charset="0"/>
                <a:cs typeface="Arial" panose="020B0604020202020204" pitchFamily="34" charset="0"/>
              </a:rPr>
              <a:t> is the closest to </a:t>
            </a:r>
            <a:r>
              <a:rPr lang="en-US" sz="2000" dirty="0" err="1">
                <a:solidFill>
                  <a:schemeClr val="tx1"/>
                </a:solidFill>
                <a:latin typeface="Arial" panose="020B0604020202020204" pitchFamily="34" charset="0"/>
                <a:cs typeface="Arial" panose="020B0604020202020204" pitchFamily="34" charset="0"/>
              </a:rPr>
              <a:t>Global.Sales.Log</a:t>
            </a:r>
            <a:r>
              <a:rPr lang="en-US" sz="2000" dirty="0">
                <a:solidFill>
                  <a:schemeClr val="tx1"/>
                </a:solidFill>
                <a:latin typeface="Arial" panose="020B0604020202020204" pitchFamily="34" charset="0"/>
                <a:cs typeface="Arial" panose="020B0604020202020204" pitchFamily="34" charset="0"/>
              </a:rPr>
              <a:t>, then </a:t>
            </a:r>
            <a:r>
              <a:rPr lang="en-US" sz="2000" dirty="0" err="1">
                <a:solidFill>
                  <a:schemeClr val="tx1"/>
                </a:solidFill>
                <a:latin typeface="Arial" panose="020B0604020202020204" pitchFamily="34" charset="0"/>
                <a:cs typeface="Arial" panose="020B0604020202020204" pitchFamily="34" charset="0"/>
              </a:rPr>
              <a:t>NA.Sales.Log</a:t>
            </a:r>
            <a:r>
              <a:rPr lang="en-US" sz="2000" dirty="0">
                <a:solidFill>
                  <a:schemeClr val="tx1"/>
                </a:solidFill>
                <a:latin typeface="Arial" panose="020B0604020202020204" pitchFamily="34" charset="0"/>
                <a:cs typeface="Arial" panose="020B0604020202020204" pitchFamily="34" charset="0"/>
              </a:rPr>
              <a:t>, and </a:t>
            </a:r>
            <a:r>
              <a:rPr lang="en-US" sz="2000" dirty="0" err="1">
                <a:solidFill>
                  <a:schemeClr val="tx1"/>
                </a:solidFill>
                <a:latin typeface="Arial" panose="020B0604020202020204" pitchFamily="34" charset="0"/>
                <a:cs typeface="Arial" panose="020B0604020202020204" pitchFamily="34" charset="0"/>
              </a:rPr>
              <a:t>EU.Sales.Log</a:t>
            </a:r>
            <a:r>
              <a:rPr lang="en-US" sz="2000" dirty="0">
                <a:solidFill>
                  <a:schemeClr val="tx1"/>
                </a:solidFill>
                <a:latin typeface="Arial" panose="020B0604020202020204" pitchFamily="34" charset="0"/>
                <a:cs typeface="Arial" panose="020B0604020202020204" pitchFamily="34" charset="0"/>
              </a:rPr>
              <a:t> is the next</a:t>
            </a:r>
            <a:endParaRPr lang="en-IN" sz="2000" dirty="0" smtClean="0">
              <a:solidFill>
                <a:schemeClr val="tx1"/>
              </a:solidFill>
              <a:latin typeface="Arial" panose="020B0604020202020204" pitchFamily="34" charset="0"/>
              <a:cs typeface="Arial" panose="020B0604020202020204" pitchFamily="34"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0" t="28110" r="60581" b="29463"/>
          <a:stretch/>
        </p:blipFill>
        <p:spPr bwMode="auto">
          <a:xfrm>
            <a:off x="1259632" y="3140968"/>
            <a:ext cx="6719592" cy="3567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94139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2074"/>
          </a:xfrm>
        </p:spPr>
        <p:txBody>
          <a:bodyPr>
            <a:normAutofit fontScale="90000"/>
          </a:bodyPr>
          <a:lstStyle/>
          <a:p>
            <a:pPr algn="ctr"/>
            <a:r>
              <a:rPr lang="en-IN" sz="2800" b="1" dirty="0" smtClean="0">
                <a:solidFill>
                  <a:schemeClr val="tx1"/>
                </a:solidFill>
                <a:latin typeface="Arial" panose="020B0604020202020204" pitchFamily="34" charset="0"/>
                <a:cs typeface="Arial" panose="020B0604020202020204" pitchFamily="34" charset="0"/>
              </a:rPr>
              <a:t>Analysis of score and count</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13</a:t>
            </a:fld>
            <a:endParaRPr lang="en-IN"/>
          </a:p>
        </p:txBody>
      </p:sp>
      <p:sp>
        <p:nvSpPr>
          <p:cNvPr id="2" name="Content Placeholder 1"/>
          <p:cNvSpPr>
            <a:spLocks noGrp="1"/>
          </p:cNvSpPr>
          <p:nvPr>
            <p:ph sz="quarter" idx="1"/>
          </p:nvPr>
        </p:nvSpPr>
        <p:spPr>
          <a:xfrm>
            <a:off x="179512" y="908720"/>
            <a:ext cx="8784976" cy="5688632"/>
          </a:xfrm>
        </p:spPr>
        <p:txBody>
          <a:bodyPr>
            <a:noAutofit/>
          </a:bodyPr>
          <a:lstStyle/>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Linear </a:t>
            </a:r>
            <a:r>
              <a:rPr lang="en-IN" sz="2400" dirty="0" err="1" smtClean="0">
                <a:latin typeface="Arial" panose="020B0604020202020204" pitchFamily="34" charset="0"/>
                <a:cs typeface="Arial" panose="020B0604020202020204" pitchFamily="34" charset="0"/>
              </a:rPr>
              <a:t>Regration</a:t>
            </a:r>
            <a:r>
              <a:rPr lang="en-IN" sz="2400" dirty="0" smtClean="0">
                <a:latin typeface="Arial" panose="020B0604020202020204" pitchFamily="34" charset="0"/>
                <a:cs typeface="Arial" panose="020B0604020202020204" pitchFamily="34" charset="0"/>
              </a:rPr>
              <a:t> </a:t>
            </a: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formula </a:t>
            </a:r>
            <a:r>
              <a:rPr lang="en-IN" sz="2400" dirty="0">
                <a:latin typeface="Arial" panose="020B0604020202020204" pitchFamily="34" charset="0"/>
                <a:cs typeface="Arial" panose="020B0604020202020204" pitchFamily="34" charset="0"/>
              </a:rPr>
              <a:t>&lt;- y ~ x </a:t>
            </a: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add </a:t>
            </a:r>
            <a:r>
              <a:rPr lang="en-IN" sz="2400" dirty="0">
                <a:latin typeface="Arial" panose="020B0604020202020204" pitchFamily="34" charset="0"/>
                <a:cs typeface="Arial" panose="020B0604020202020204" pitchFamily="34" charset="0"/>
              </a:rPr>
              <a:t>regression </a:t>
            </a:r>
            <a:r>
              <a:rPr lang="en-IN" sz="2400" dirty="0" smtClean="0">
                <a:latin typeface="Arial" panose="020B0604020202020204" pitchFamily="34" charset="0"/>
                <a:cs typeface="Arial" panose="020B0604020202020204" pitchFamily="34" charset="0"/>
              </a:rPr>
              <a:t>line</a:t>
            </a: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add </a:t>
            </a:r>
            <a:r>
              <a:rPr lang="en-IN" sz="2400" dirty="0">
                <a:latin typeface="Arial" panose="020B0604020202020204" pitchFamily="34" charset="0"/>
                <a:cs typeface="Arial" panose="020B0604020202020204" pitchFamily="34" charset="0"/>
              </a:rPr>
              <a:t>regression equation and R square value </a:t>
            </a: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400" dirty="0" err="1" smtClean="0">
                <a:latin typeface="Arial" panose="020B0604020202020204" pitchFamily="34" charset="0"/>
                <a:cs typeface="Arial" panose="020B0604020202020204" pitchFamily="34" charset="0"/>
              </a:rPr>
              <a:t>output.type</a:t>
            </a:r>
            <a:r>
              <a:rPr lang="en-IN" sz="2400" dirty="0" smtClean="0">
                <a:latin typeface="Arial" panose="020B0604020202020204" pitchFamily="34" charset="0"/>
                <a:cs typeface="Arial" panose="020B0604020202020204" pitchFamily="34" charset="0"/>
              </a:rPr>
              <a:t> </a:t>
            </a:r>
            <a:r>
              <a:rPr lang="en-IN" sz="2400" dirty="0">
                <a:latin typeface="Arial" panose="020B0604020202020204" pitchFamily="34" charset="0"/>
                <a:cs typeface="Arial" panose="020B0604020202020204" pitchFamily="34" charset="0"/>
              </a:rPr>
              <a:t>as "</a:t>
            </a:r>
            <a:r>
              <a:rPr lang="en-IN" sz="2400" dirty="0" smtClean="0">
                <a:latin typeface="Arial" panose="020B0604020202020204" pitchFamily="34" charset="0"/>
                <a:cs typeface="Arial" panose="020B0604020202020204" pitchFamily="34" charset="0"/>
              </a:rPr>
              <a:t>expression“</a:t>
            </a:r>
          </a:p>
          <a:p>
            <a:pPr marL="109728" indent="0">
              <a:buNone/>
            </a:pPr>
            <a:endParaRPr lang="en-IN" sz="1400" i="1" dirty="0" smtClean="0">
              <a:latin typeface="Times New Roman" panose="02020603050405020304" pitchFamily="18" charset="0"/>
              <a:cs typeface="Times New Roman" panose="02020603050405020304" pitchFamily="18" charset="0"/>
            </a:endParaRPr>
          </a:p>
          <a:p>
            <a:endParaRPr lang="en-IN" sz="1400" i="1"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11" t="22131" r="59330" b="37320"/>
          <a:stretch/>
        </p:blipFill>
        <p:spPr bwMode="auto">
          <a:xfrm>
            <a:off x="683568" y="3212976"/>
            <a:ext cx="7776864" cy="352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86129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2074"/>
          </a:xfrm>
        </p:spPr>
        <p:txBody>
          <a:bodyPr>
            <a:normAutofit fontScale="90000"/>
          </a:bodyPr>
          <a:lstStyle/>
          <a:p>
            <a:pPr algn="ctr"/>
            <a:r>
              <a:rPr lang="en-IN" sz="2800" b="1" dirty="0">
                <a:solidFill>
                  <a:schemeClr val="tx1"/>
                </a:solidFill>
                <a:effectLst/>
                <a:latin typeface="Arial" panose="020B0604020202020204" pitchFamily="34" charset="0"/>
                <a:cs typeface="Arial" panose="020B0604020202020204" pitchFamily="34" charset="0"/>
              </a:rPr>
              <a:t>C</a:t>
            </a:r>
            <a:r>
              <a:rPr lang="en-IN" sz="2800" b="1" dirty="0" smtClean="0">
                <a:solidFill>
                  <a:schemeClr val="tx1"/>
                </a:solidFill>
                <a:effectLst/>
                <a:latin typeface="Arial" panose="020B0604020202020204" pitchFamily="34" charset="0"/>
                <a:cs typeface="Arial" panose="020B0604020202020204" pitchFamily="34" charset="0"/>
              </a:rPr>
              <a:t>orrelation</a:t>
            </a:r>
            <a:r>
              <a:rPr lang="en-IN" sz="2800" b="1" dirty="0">
                <a:solidFill>
                  <a:schemeClr val="tx1"/>
                </a:solidFill>
                <a:effectLst/>
                <a:latin typeface="Arial" panose="020B0604020202020204" pitchFamily="34" charset="0"/>
                <a:cs typeface="Arial" panose="020B0604020202020204" pitchFamily="34" charset="0"/>
              </a:rPr>
              <a:t> </a:t>
            </a:r>
            <a:r>
              <a:rPr lang="en-IN" sz="2800" b="1" dirty="0" smtClean="0">
                <a:solidFill>
                  <a:schemeClr val="tx1"/>
                </a:solidFill>
                <a:effectLst/>
                <a:latin typeface="Arial" panose="020B0604020202020204" pitchFamily="34" charset="0"/>
                <a:cs typeface="Arial" panose="020B0604020202020204" pitchFamily="34" charset="0"/>
              </a:rPr>
              <a:t>Analysis</a:t>
            </a:r>
            <a:endParaRPr lang="en-IN" sz="28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7EB9EDE-CF7F-4731-BB86-9275167D308B}" type="slidenum">
              <a:rPr lang="en-IN" smtClean="0"/>
              <a:t>14</a:t>
            </a:fld>
            <a:endParaRPr lang="en-IN"/>
          </a:p>
        </p:txBody>
      </p:sp>
      <p:pic>
        <p:nvPicPr>
          <p:cNvPr id="4"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4036" t="22272" r="57325" b="34178"/>
          <a:stretch/>
        </p:blipFill>
        <p:spPr bwMode="auto">
          <a:xfrm>
            <a:off x="539552" y="764704"/>
            <a:ext cx="7560840" cy="3583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23528" y="4365104"/>
            <a:ext cx="8424936" cy="2308324"/>
          </a:xfrm>
          <a:prstGeom prst="rect">
            <a:avLst/>
          </a:prstGeom>
        </p:spPr>
        <p:txBody>
          <a:bodyPr wrap="square">
            <a:spAutoFit/>
          </a:bodyPr>
          <a:lstStyle/>
          <a:p>
            <a:endParaRPr lang="en-US" sz="2400" dirty="0" smtClean="0">
              <a:latin typeface="Arial" panose="020B0604020202020204" pitchFamily="34" charset="0"/>
              <a:cs typeface="Arial" panose="020B0604020202020204" pitchFamily="34" charset="0"/>
            </a:endParaRPr>
          </a:p>
          <a:p>
            <a:r>
              <a:rPr lang="en-US" sz="2400" dirty="0" err="1" smtClean="0">
                <a:latin typeface="Arial" panose="020B0604020202020204" pitchFamily="34" charset="0"/>
                <a:cs typeface="Arial" panose="020B0604020202020204" pitchFamily="34" charset="0"/>
              </a:rPr>
              <a:t>Critic.Score</a:t>
            </a:r>
            <a:r>
              <a:rPr lang="en-US" sz="2400" dirty="0" smtClean="0">
                <a:latin typeface="Arial" panose="020B0604020202020204" pitchFamily="34" charset="0"/>
                <a:cs typeface="Arial" panose="020B0604020202020204" pitchFamily="34" charset="0"/>
              </a:rPr>
              <a:t> has a pretty good correlation to </a:t>
            </a:r>
            <a:r>
              <a:rPr lang="en-US" sz="2400" dirty="0" err="1" smtClean="0">
                <a:latin typeface="Arial" panose="020B0604020202020204" pitchFamily="34" charset="0"/>
                <a:cs typeface="Arial" panose="020B0604020202020204" pitchFamily="34" charset="0"/>
              </a:rPr>
              <a:t>Critic.Count.Log</a:t>
            </a:r>
            <a:r>
              <a:rPr lang="en-US" sz="2400" dirty="0" smtClean="0">
                <a:latin typeface="Arial" panose="020B0604020202020204" pitchFamily="34" charset="0"/>
                <a:cs typeface="Arial" panose="020B0604020202020204" pitchFamily="34" charset="0"/>
              </a:rPr>
              <a:t>, with an r value of 0.41 in the correlation analysis above, though </a:t>
            </a:r>
            <a:r>
              <a:rPr lang="en-US" sz="2400" dirty="0" err="1" smtClean="0">
                <a:latin typeface="Arial" panose="020B0604020202020204" pitchFamily="34" charset="0"/>
                <a:cs typeface="Arial" panose="020B0604020202020204" pitchFamily="34" charset="0"/>
              </a:rPr>
              <a:t>Critic.Count.Log</a:t>
            </a:r>
            <a:r>
              <a:rPr lang="en-US" sz="2400" dirty="0" smtClean="0">
                <a:latin typeface="Arial" panose="020B0604020202020204" pitchFamily="34" charset="0"/>
                <a:cs typeface="Arial" panose="020B0604020202020204" pitchFamily="34" charset="0"/>
              </a:rPr>
              <a:t> doesn’t have impact over </a:t>
            </a:r>
            <a:r>
              <a:rPr lang="en-US" sz="2400" dirty="0" err="1" smtClean="0">
                <a:latin typeface="Arial" panose="020B0604020202020204" pitchFamily="34" charset="0"/>
                <a:cs typeface="Arial" panose="020B0604020202020204" pitchFamily="34" charset="0"/>
              </a:rPr>
              <a:t>Critic.Score</a:t>
            </a:r>
            <a:r>
              <a:rPr lang="en-US" sz="2400" dirty="0" smtClean="0">
                <a:latin typeface="Arial" panose="020B0604020202020204" pitchFamily="34" charset="0"/>
                <a:cs typeface="Arial" panose="020B0604020202020204" pitchFamily="34" charset="0"/>
              </a:rPr>
              <a:t>. While </a:t>
            </a:r>
            <a:r>
              <a:rPr lang="en-US" sz="2400" dirty="0" err="1" smtClean="0">
                <a:latin typeface="Arial" panose="020B0604020202020204" pitchFamily="34" charset="0"/>
                <a:cs typeface="Arial" panose="020B0604020202020204" pitchFamily="34" charset="0"/>
              </a:rPr>
              <a:t>User.Score</a:t>
            </a:r>
            <a:r>
              <a:rPr lang="en-US" sz="2400" dirty="0" smtClean="0">
                <a:latin typeface="Arial" panose="020B0604020202020204" pitchFamily="34" charset="0"/>
                <a:cs typeface="Arial" panose="020B0604020202020204" pitchFamily="34" charset="0"/>
              </a:rPr>
              <a:t> looks like independent on</a:t>
            </a:r>
          </a:p>
          <a:p>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User.Count.Log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6680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7EB9EDE-CF7F-4731-BB86-9275167D308B}" type="slidenum">
              <a:rPr lang="en-IN" smtClean="0"/>
              <a:t>15</a:t>
            </a:fld>
            <a:endParaRPr lang="en-IN"/>
          </a:p>
        </p:txBody>
      </p:sp>
      <p:sp>
        <p:nvSpPr>
          <p:cNvPr id="2" name="Content Placeholder 1"/>
          <p:cNvSpPr>
            <a:spLocks noGrp="1"/>
          </p:cNvSpPr>
          <p:nvPr>
            <p:ph sz="quarter" idx="1"/>
          </p:nvPr>
        </p:nvSpPr>
        <p:spPr>
          <a:xfrm>
            <a:off x="457200" y="332656"/>
            <a:ext cx="8229600" cy="6264696"/>
          </a:xfrm>
        </p:spPr>
        <p:txBody>
          <a:bodyPr>
            <a:normAutofit/>
          </a:bodyPr>
          <a:lstStyle/>
          <a:p>
            <a:pPr marL="109728" indent="0" algn="ctr">
              <a:buNone/>
            </a:pPr>
            <a:r>
              <a:rPr lang="en-US" sz="2400" b="1" dirty="0" smtClean="0">
                <a:latin typeface="Arial" panose="020B0604020202020204" pitchFamily="34" charset="0"/>
                <a:cs typeface="Arial" panose="020B0604020202020204" pitchFamily="34" charset="0"/>
              </a:rPr>
              <a:t>Analysis of sales - By </a:t>
            </a:r>
            <a:r>
              <a:rPr lang="en-US" sz="2400" b="1" dirty="0" err="1" smtClean="0">
                <a:latin typeface="Arial" panose="020B0604020202020204" pitchFamily="34" charset="0"/>
                <a:cs typeface="Arial" panose="020B0604020202020204" pitchFamily="34" charset="0"/>
              </a:rPr>
              <a:t>Year.Release</a:t>
            </a:r>
            <a:endParaRPr lang="en-US" sz="2400" b="1" dirty="0" smtClean="0">
              <a:latin typeface="Arial" panose="020B0604020202020204" pitchFamily="34" charset="0"/>
              <a:cs typeface="Arial" panose="020B0604020202020204" pitchFamily="34" charset="0"/>
            </a:endParaRPr>
          </a:p>
          <a:p>
            <a:endParaRPr lang="en-US" sz="2400" dirty="0" smtClean="0">
              <a:latin typeface="Arial" panose="020B0604020202020204" pitchFamily="34" charset="0"/>
              <a:cs typeface="Arial" panose="020B0604020202020204" pitchFamily="34" charset="0"/>
            </a:endParaRPr>
          </a:p>
          <a:p>
            <a:endParaRPr lang="en-IN" sz="2400" dirty="0">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03" t="21443" r="58710" b="36495"/>
          <a:stretch/>
        </p:blipFill>
        <p:spPr bwMode="auto">
          <a:xfrm>
            <a:off x="482779" y="1052736"/>
            <a:ext cx="7981251"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01304" y="4941168"/>
            <a:ext cx="8568944" cy="1569660"/>
          </a:xfrm>
          <a:prstGeom prst="rect">
            <a:avLst/>
          </a:prstGeom>
        </p:spPr>
        <p:txBody>
          <a:bodyPr wrap="square">
            <a:spAutoFit/>
          </a:bodyPr>
          <a:lstStyle/>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The pattern of log value for these regional sales in those years are similar for Global, North America, Europe, and Others. Japan is much different from them.</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1510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2074"/>
          </a:xfrm>
        </p:spPr>
        <p:txBody>
          <a:bodyPr>
            <a:normAutofit fontScale="90000"/>
          </a:bodyPr>
          <a:lstStyle/>
          <a:p>
            <a:pPr algn="ctr"/>
            <a:r>
              <a:rPr lang="en-IN" b="1" dirty="0" err="1" smtClean="0">
                <a:solidFill>
                  <a:schemeClr val="tx1"/>
                </a:solidFill>
              </a:rPr>
              <a:t>Anova</a:t>
            </a:r>
            <a:endParaRPr lang="en-IN" b="1" dirty="0">
              <a:solidFill>
                <a:schemeClr val="tx1"/>
              </a:solidFill>
            </a:endParaRPr>
          </a:p>
        </p:txBody>
      </p:sp>
      <p:sp>
        <p:nvSpPr>
          <p:cNvPr id="6" name="Slide Number Placeholder 5"/>
          <p:cNvSpPr>
            <a:spLocks noGrp="1"/>
          </p:cNvSpPr>
          <p:nvPr>
            <p:ph type="sldNum" sz="quarter" idx="12"/>
          </p:nvPr>
        </p:nvSpPr>
        <p:spPr/>
        <p:txBody>
          <a:bodyPr/>
          <a:lstStyle/>
          <a:p>
            <a:fld id="{77EB9EDE-CF7F-4731-BB86-9275167D308B}" type="slidenum">
              <a:rPr lang="en-IN" smtClean="0"/>
              <a:t>16</a:t>
            </a:fld>
            <a:endParaRPr lang="en-IN"/>
          </a:p>
        </p:txBody>
      </p:sp>
      <p:sp>
        <p:nvSpPr>
          <p:cNvPr id="2" name="Content Placeholder 1"/>
          <p:cNvSpPr>
            <a:spLocks noGrp="1"/>
          </p:cNvSpPr>
          <p:nvPr>
            <p:ph sz="quarter" idx="1"/>
          </p:nvPr>
        </p:nvSpPr>
        <p:spPr>
          <a:xfrm>
            <a:off x="107504" y="908720"/>
            <a:ext cx="8856984" cy="5773688"/>
          </a:xfrm>
        </p:spPr>
        <p:txBody>
          <a:bodyPr>
            <a:normAutofit/>
          </a:bodyPr>
          <a:lstStyle/>
          <a:p>
            <a:pPr marL="0" indent="0">
              <a:buNone/>
            </a:pPr>
            <a:r>
              <a:rPr lang="en-IN" sz="2400" dirty="0" smtClean="0">
                <a:latin typeface="Arial" panose="020B0604020202020204" pitchFamily="34" charset="0"/>
                <a:cs typeface="Arial" panose="020B0604020202020204" pitchFamily="34" charset="0"/>
              </a:rPr>
              <a:t>       compute </a:t>
            </a:r>
            <a:r>
              <a:rPr lang="en-IN" sz="2400" dirty="0">
                <a:latin typeface="Arial" panose="020B0604020202020204" pitchFamily="34" charset="0"/>
                <a:cs typeface="Arial" panose="020B0604020202020204" pitchFamily="34" charset="0"/>
              </a:rPr>
              <a:t>1-way ANOVA test for log value of global sales by </a:t>
            </a:r>
            <a:r>
              <a:rPr lang="en-IN" sz="2400" dirty="0" smtClean="0">
                <a:latin typeface="Arial" panose="020B0604020202020204" pitchFamily="34" charset="0"/>
                <a:cs typeface="Arial" panose="020B0604020202020204" pitchFamily="34" charset="0"/>
              </a:rPr>
              <a:t>   </a:t>
            </a:r>
          </a:p>
          <a:p>
            <a:pPr marL="0" indent="0">
              <a:buNone/>
            </a:pPr>
            <a:r>
              <a:rPr lang="en-IN" sz="2400" dirty="0" smtClean="0">
                <a:latin typeface="Arial" panose="020B0604020202020204" pitchFamily="34" charset="0"/>
                <a:cs typeface="Arial" panose="020B0604020202020204" pitchFamily="34" charset="0"/>
              </a:rPr>
              <a:t>       Platform Type</a:t>
            </a:r>
          </a:p>
          <a:p>
            <a:pPr marL="0" indent="0">
              <a:buNone/>
            </a:pPr>
            <a:r>
              <a:rPr lang="en-IN" sz="1600" dirty="0" smtClean="0">
                <a:latin typeface="Times New Roman" panose="02020603050405020304" pitchFamily="18" charset="0"/>
                <a:cs typeface="Times New Roman" panose="02020603050405020304" pitchFamily="18" charset="0"/>
              </a:rPr>
              <a:t> </a:t>
            </a:r>
          </a:p>
          <a:p>
            <a:endParaRPr lang="en-IN" sz="1600" dirty="0">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63" t="33273" r="52020" b="24076"/>
          <a:stretch/>
        </p:blipFill>
        <p:spPr bwMode="auto">
          <a:xfrm>
            <a:off x="611560" y="1844824"/>
            <a:ext cx="828092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11560" y="4725144"/>
            <a:ext cx="8253480" cy="1938992"/>
          </a:xfrm>
          <a:prstGeom prst="rect">
            <a:avLst/>
          </a:prstGeom>
        </p:spPr>
        <p:txBody>
          <a:bodyPr wrap="square">
            <a:spAutoFit/>
          </a:bodyPr>
          <a:lstStyle/>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ANOVA test shows that there is at lease one of the mean values of </a:t>
            </a:r>
            <a:r>
              <a:rPr lang="en-US" sz="2000" dirty="0" err="1" smtClean="0">
                <a:latin typeface="Arial" panose="020B0604020202020204" pitchFamily="34" charset="0"/>
                <a:cs typeface="Arial" panose="020B0604020202020204" pitchFamily="34" charset="0"/>
              </a:rPr>
              <a:t>Global.Sales.Log</a:t>
            </a:r>
            <a:r>
              <a:rPr lang="en-US" sz="2000" dirty="0" smtClean="0">
                <a:latin typeface="Arial" panose="020B0604020202020204" pitchFamily="34" charset="0"/>
                <a:cs typeface="Arial" panose="020B0604020202020204" pitchFamily="34" charset="0"/>
              </a:rPr>
              <a:t> for those platform types is significant different from the others. In detail, the plot of Turkey tests tells us that there is significant difference between all other pairs of platform types but between Xbox and Nintendo, others and Nintendo.</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8792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4869160"/>
            <a:ext cx="8640960" cy="1569660"/>
          </a:xfrm>
          <a:prstGeom prst="rect">
            <a:avLst/>
          </a:prstGeom>
        </p:spPr>
        <p:txBody>
          <a:bodyPr wrap="square">
            <a:spAutoFit/>
          </a:bodyPr>
          <a:lstStyle/>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In total, PC has lower Global sales log comparing with other platform type, while PlayStation and Xbox have higher sale mediums for different rating types. </a:t>
            </a:r>
            <a:endParaRPr lang="en-IN" sz="24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77EB9EDE-CF7F-4731-BB86-9275167D308B}" type="slidenum">
              <a:rPr lang="en-IN" smtClean="0"/>
              <a:t>17</a:t>
            </a:fld>
            <a:endParaRPr lang="en-IN"/>
          </a:p>
        </p:txBody>
      </p:sp>
      <p:pic>
        <p:nvPicPr>
          <p:cNvPr id="5"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3706" t="31926" r="59733" b="24974"/>
          <a:stretch/>
        </p:blipFill>
        <p:spPr bwMode="auto">
          <a:xfrm>
            <a:off x="395536" y="476672"/>
            <a:ext cx="7776864"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8007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4082"/>
          </a:xfrm>
        </p:spPr>
        <p:txBody>
          <a:bodyPr>
            <a:normAutofit/>
          </a:bodyPr>
          <a:lstStyle/>
          <a:p>
            <a:pPr algn="ctr"/>
            <a:r>
              <a:rPr lang="en-IN" sz="2800" b="1" dirty="0" smtClean="0">
                <a:solidFill>
                  <a:schemeClr val="tx1"/>
                </a:solidFill>
                <a:latin typeface="Arial" panose="020B0604020202020204" pitchFamily="34" charset="0"/>
                <a:cs typeface="Arial" panose="020B0604020202020204" pitchFamily="34" charset="0"/>
              </a:rPr>
              <a:t>Multiple Regression </a:t>
            </a:r>
            <a:endParaRPr lang="en-IN" sz="28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7EB9EDE-CF7F-4731-BB86-9275167D308B}" type="slidenum">
              <a:rPr lang="en-IN" smtClean="0"/>
              <a:t>18</a:t>
            </a:fld>
            <a:endParaRPr lang="en-IN"/>
          </a:p>
        </p:txBody>
      </p:sp>
      <p:pic>
        <p:nvPicPr>
          <p:cNvPr id="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25680" t="26875" r="31930" b="26859"/>
          <a:stretch/>
        </p:blipFill>
        <p:spPr bwMode="auto">
          <a:xfrm>
            <a:off x="251520" y="908720"/>
            <a:ext cx="4176464"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427984" y="1268760"/>
            <a:ext cx="4572000" cy="1938992"/>
          </a:xfrm>
          <a:prstGeom prst="rect">
            <a:avLst/>
          </a:prstGeom>
        </p:spPr>
        <p:txBody>
          <a:bodyPr>
            <a:spAutoFit/>
          </a:bodyPr>
          <a:lstStyle/>
          <a:p>
            <a:r>
              <a:rPr lang="en-IN" sz="2400" dirty="0">
                <a:latin typeface="Arial" panose="020B0604020202020204" pitchFamily="34" charset="0"/>
                <a:cs typeface="Arial" panose="020B0604020202020204" pitchFamily="34" charset="0"/>
              </a:rPr>
              <a:t>The first two levels are not statistically significant according to our pre-analysis, so here we use the third and fourth levels only.</a:t>
            </a:r>
          </a:p>
        </p:txBody>
      </p:sp>
      <p:pic>
        <p:nvPicPr>
          <p:cNvPr id="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5550" t="41564" r="30575" b="13199"/>
          <a:stretch/>
        </p:blipFill>
        <p:spPr bwMode="auto">
          <a:xfrm>
            <a:off x="4716382" y="3573016"/>
            <a:ext cx="4283602" cy="3094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816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7EB9EDE-CF7F-4731-BB86-9275167D308B}" type="slidenum">
              <a:rPr lang="en-IN" smtClean="0"/>
              <a:t>19</a:t>
            </a:fld>
            <a:endParaRPr lang="en-IN"/>
          </a:p>
        </p:txBody>
      </p:sp>
      <p:pic>
        <p:nvPicPr>
          <p:cNvPr id="6" name="Picture 2"/>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l="25679" t="23237" r="28636" b="26456"/>
          <a:stretch/>
        </p:blipFill>
        <p:spPr bwMode="auto">
          <a:xfrm>
            <a:off x="1115616" y="404664"/>
            <a:ext cx="7012285" cy="3888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07504" y="4725144"/>
            <a:ext cx="8784976" cy="1200329"/>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Here is the scatter plot of </a:t>
            </a:r>
            <a:r>
              <a:rPr lang="en-IN" sz="2400" dirty="0" err="1">
                <a:latin typeface="Arial" panose="020B0604020202020204" pitchFamily="34" charset="0"/>
                <a:cs typeface="Arial" panose="020B0604020202020204" pitchFamily="34" charset="0"/>
              </a:rPr>
              <a:t>Global.Sales.Log</a:t>
            </a:r>
            <a:r>
              <a:rPr lang="en-IN" sz="2400" dirty="0">
                <a:latin typeface="Arial" panose="020B0604020202020204" pitchFamily="34" charset="0"/>
                <a:cs typeface="Arial" panose="020B0604020202020204" pitchFamily="34" charset="0"/>
              </a:rPr>
              <a:t> ~ Critic Score and the model line which predict the global sales log with critic score.</a:t>
            </a:r>
          </a:p>
        </p:txBody>
      </p:sp>
    </p:spTree>
    <p:extLst>
      <p:ext uri="{BB962C8B-B14F-4D97-AF65-F5344CB8AC3E}">
        <p14:creationId xmlns:p14="http://schemas.microsoft.com/office/powerpoint/2010/main" val="250246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a:bodyPr>
          <a:lstStyle/>
          <a:p>
            <a:pPr algn="ctr"/>
            <a:r>
              <a:rPr lang="en-IN" sz="2800" dirty="0" smtClean="0">
                <a:solidFill>
                  <a:schemeClr val="tx1"/>
                </a:solidFill>
                <a:latin typeface="Arial" panose="020B0604020202020204" pitchFamily="34" charset="0"/>
                <a:cs typeface="Arial" panose="020B0604020202020204" pitchFamily="34" charset="0"/>
              </a:rPr>
              <a:t>  </a:t>
            </a:r>
            <a:r>
              <a:rPr lang="en-IN" sz="2800" b="1" dirty="0" smtClean="0">
                <a:solidFill>
                  <a:schemeClr val="tx1"/>
                </a:solidFill>
                <a:latin typeface="Arial" panose="020B0604020202020204" pitchFamily="34" charset="0"/>
                <a:cs typeface="Arial" panose="020B0604020202020204" pitchFamily="34" charset="0"/>
              </a:rPr>
              <a:t>Index</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2</a:t>
            </a:fld>
            <a:endParaRPr lang="en-IN"/>
          </a:p>
        </p:txBody>
      </p:sp>
      <p:sp>
        <p:nvSpPr>
          <p:cNvPr id="3" name="Content Placeholder 2"/>
          <p:cNvSpPr>
            <a:spLocks noGrp="1"/>
          </p:cNvSpPr>
          <p:nvPr>
            <p:ph sz="quarter" idx="1"/>
          </p:nvPr>
        </p:nvSpPr>
        <p:spPr>
          <a:xfrm>
            <a:off x="395536" y="908720"/>
            <a:ext cx="8291264" cy="5688632"/>
          </a:xfrm>
        </p:spPr>
        <p:txBody>
          <a:bodyPr>
            <a:normAutofit/>
          </a:bodyPr>
          <a:lstStyle/>
          <a:p>
            <a:pPr marL="109728" indent="0">
              <a:buNone/>
            </a:pPr>
            <a:r>
              <a:rPr lang="en-IN" sz="2400" dirty="0" smtClean="0">
                <a:solidFill>
                  <a:schemeClr val="tx1"/>
                </a:solidFill>
                <a:latin typeface="Arial" panose="020B0604020202020204" pitchFamily="34" charset="0"/>
                <a:cs typeface="Arial" panose="020B0604020202020204" pitchFamily="34" charset="0"/>
              </a:rPr>
              <a:t>1. </a:t>
            </a:r>
            <a:r>
              <a:rPr lang="en-IN" sz="2400" dirty="0" smtClean="0">
                <a:latin typeface="Arial" panose="020B0604020202020204" pitchFamily="34" charset="0"/>
                <a:cs typeface="Arial" panose="020B0604020202020204" pitchFamily="34" charset="0"/>
              </a:rPr>
              <a:t>Introduction</a:t>
            </a:r>
            <a:endParaRPr lang="en-IN" sz="2400" dirty="0" smtClean="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IN" sz="2400" dirty="0" smtClean="0">
              <a:solidFill>
                <a:schemeClr val="tx1"/>
              </a:solidFill>
              <a:latin typeface="Arial" panose="020B0604020202020204" pitchFamily="34" charset="0"/>
              <a:cs typeface="Arial" panose="020B0604020202020204" pitchFamily="34" charset="0"/>
            </a:endParaRPr>
          </a:p>
          <a:p>
            <a:pPr marL="109728" indent="0">
              <a:buNone/>
            </a:pPr>
            <a:r>
              <a:rPr lang="en-IN" sz="2400" dirty="0" smtClean="0">
                <a:solidFill>
                  <a:schemeClr val="tx1"/>
                </a:solidFill>
                <a:latin typeface="Arial" panose="020B0604020202020204" pitchFamily="34" charset="0"/>
                <a:cs typeface="Arial" panose="020B0604020202020204" pitchFamily="34" charset="0"/>
              </a:rPr>
              <a:t>2. Data </a:t>
            </a:r>
          </a:p>
          <a:p>
            <a:pPr>
              <a:buFont typeface="Arial" panose="020B0604020202020204" pitchFamily="34" charset="0"/>
              <a:buChar char="•"/>
            </a:pPr>
            <a:endParaRPr lang="en-IN" sz="2400" dirty="0">
              <a:solidFill>
                <a:schemeClr val="tx1"/>
              </a:solidFill>
              <a:latin typeface="Arial" panose="020B0604020202020204" pitchFamily="34" charset="0"/>
              <a:cs typeface="Arial" panose="020B0604020202020204" pitchFamily="34" charset="0"/>
            </a:endParaRPr>
          </a:p>
          <a:p>
            <a:pPr marL="109728" indent="0">
              <a:buNone/>
            </a:pPr>
            <a:r>
              <a:rPr lang="en-IN" sz="2400" dirty="0" smtClean="0">
                <a:solidFill>
                  <a:schemeClr val="tx1"/>
                </a:solidFill>
                <a:latin typeface="Arial" panose="020B0604020202020204" pitchFamily="34" charset="0"/>
                <a:cs typeface="Arial" panose="020B0604020202020204" pitchFamily="34" charset="0"/>
              </a:rPr>
              <a:t>3. Operating </a:t>
            </a:r>
            <a:r>
              <a:rPr lang="en-IN" sz="2400" dirty="0">
                <a:solidFill>
                  <a:schemeClr val="tx1"/>
                </a:solidFill>
                <a:latin typeface="Arial" panose="020B0604020202020204" pitchFamily="34" charset="0"/>
                <a:cs typeface="Arial" panose="020B0604020202020204" pitchFamily="34" charset="0"/>
              </a:rPr>
              <a:t>Environment – Hardware and Software </a:t>
            </a:r>
            <a:endParaRPr lang="en-IN" sz="2400" dirty="0" smtClean="0">
              <a:solidFill>
                <a:schemeClr val="tx1"/>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IN" sz="2400" dirty="0" smtClean="0">
              <a:solidFill>
                <a:schemeClr val="tx1"/>
              </a:solidFill>
              <a:latin typeface="Arial" panose="020B0604020202020204" pitchFamily="34" charset="0"/>
              <a:cs typeface="Arial" panose="020B0604020202020204" pitchFamily="34" charset="0"/>
            </a:endParaRPr>
          </a:p>
          <a:p>
            <a:pPr marL="109728" indent="0">
              <a:buNone/>
            </a:pPr>
            <a:r>
              <a:rPr lang="en-IN" sz="2400" dirty="0">
                <a:solidFill>
                  <a:schemeClr val="tx1"/>
                </a:solidFill>
                <a:latin typeface="Arial" panose="020B0604020202020204" pitchFamily="34" charset="0"/>
                <a:cs typeface="Arial" panose="020B0604020202020204" pitchFamily="34" charset="0"/>
              </a:rPr>
              <a:t>4</a:t>
            </a:r>
            <a:r>
              <a:rPr lang="en-IN" sz="2400" dirty="0" smtClean="0">
                <a:solidFill>
                  <a:schemeClr val="tx1"/>
                </a:solidFill>
                <a:latin typeface="Arial" panose="020B0604020202020204" pitchFamily="34" charset="0"/>
                <a:cs typeface="Arial" panose="020B0604020202020204" pitchFamily="34" charset="0"/>
              </a:rPr>
              <a:t>. Data Mining Techniques – Descriptive </a:t>
            </a:r>
          </a:p>
          <a:p>
            <a:pPr>
              <a:buFont typeface="Arial" panose="020B0604020202020204" pitchFamily="34" charset="0"/>
              <a:buChar char="•"/>
            </a:pPr>
            <a:endParaRPr lang="en-IN" sz="2400" dirty="0">
              <a:solidFill>
                <a:schemeClr val="tx1"/>
              </a:solidFill>
              <a:latin typeface="Arial" panose="020B0604020202020204" pitchFamily="34" charset="0"/>
              <a:cs typeface="Arial" panose="020B0604020202020204" pitchFamily="34" charset="0"/>
            </a:endParaRPr>
          </a:p>
          <a:p>
            <a:pPr marL="109728" indent="0">
              <a:buNone/>
            </a:pPr>
            <a:r>
              <a:rPr lang="en-IN" sz="2400" dirty="0">
                <a:solidFill>
                  <a:schemeClr val="tx1"/>
                </a:solidFill>
                <a:latin typeface="Arial" panose="020B0604020202020204" pitchFamily="34" charset="0"/>
                <a:cs typeface="Arial" panose="020B0604020202020204" pitchFamily="34" charset="0"/>
              </a:rPr>
              <a:t>5</a:t>
            </a:r>
            <a:r>
              <a:rPr lang="en-IN" sz="2400" dirty="0" smtClean="0">
                <a:solidFill>
                  <a:schemeClr val="tx1"/>
                </a:solidFill>
                <a:latin typeface="Arial" panose="020B0604020202020204" pitchFamily="34" charset="0"/>
                <a:cs typeface="Arial" panose="020B0604020202020204" pitchFamily="34" charset="0"/>
              </a:rPr>
              <a:t>. Data Mining Techniques – Predictive</a:t>
            </a:r>
          </a:p>
          <a:p>
            <a:pPr>
              <a:buFont typeface="Arial" panose="020B0604020202020204" pitchFamily="34" charset="0"/>
              <a:buChar char="•"/>
            </a:pPr>
            <a:endParaRPr lang="en-IN" sz="2400" dirty="0">
              <a:solidFill>
                <a:schemeClr val="tx1"/>
              </a:solidFill>
              <a:latin typeface="Arial" panose="020B0604020202020204" pitchFamily="34" charset="0"/>
              <a:cs typeface="Arial" panose="020B0604020202020204" pitchFamily="34" charset="0"/>
            </a:endParaRPr>
          </a:p>
          <a:p>
            <a:pPr marL="109728" indent="0">
              <a:buNone/>
            </a:pPr>
            <a:r>
              <a:rPr lang="en-IN" sz="2400" dirty="0">
                <a:solidFill>
                  <a:schemeClr val="tx1"/>
                </a:solidFill>
                <a:latin typeface="Arial" panose="020B0604020202020204" pitchFamily="34" charset="0"/>
                <a:cs typeface="Arial" panose="020B0604020202020204" pitchFamily="34" charset="0"/>
              </a:rPr>
              <a:t>6</a:t>
            </a:r>
            <a:r>
              <a:rPr lang="en-IN" sz="2400" dirty="0" smtClean="0">
                <a:solidFill>
                  <a:schemeClr val="tx1"/>
                </a:solidFill>
                <a:latin typeface="Arial" panose="020B0604020202020204" pitchFamily="34" charset="0"/>
                <a:cs typeface="Arial" panose="020B0604020202020204" pitchFamily="34" charset="0"/>
              </a:rPr>
              <a:t>. Conclusion  </a:t>
            </a:r>
          </a:p>
          <a:p>
            <a:pPr marL="0" indent="0">
              <a:buNone/>
            </a:pPr>
            <a:endParaRPr lang="en-IN" dirty="0" smtClean="0"/>
          </a:p>
          <a:p>
            <a:endParaRPr lang="en-IN" dirty="0"/>
          </a:p>
        </p:txBody>
      </p:sp>
    </p:spTree>
    <p:extLst>
      <p:ext uri="{BB962C8B-B14F-4D97-AF65-F5344CB8AC3E}">
        <p14:creationId xmlns:p14="http://schemas.microsoft.com/office/powerpoint/2010/main" val="2769425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4198" y="116632"/>
            <a:ext cx="8222258" cy="610392"/>
          </a:xfrm>
        </p:spPr>
        <p:txBody>
          <a:bodyPr>
            <a:normAutofit/>
          </a:bodyPr>
          <a:lstStyle/>
          <a:p>
            <a:pPr algn="ctr"/>
            <a:r>
              <a:rPr lang="en-IN" sz="2800" b="1" dirty="0" smtClean="0">
                <a:solidFill>
                  <a:schemeClr val="tx1"/>
                </a:solidFill>
                <a:latin typeface="Arial" panose="020B0604020202020204" pitchFamily="34" charset="0"/>
                <a:cs typeface="Arial" panose="020B0604020202020204" pitchFamily="34" charset="0"/>
              </a:rPr>
              <a:t>Predictive Mining </a:t>
            </a:r>
            <a:endParaRPr lang="en-IN" sz="2800" b="1" dirty="0">
              <a:solidFill>
                <a:schemeClr val="tx1"/>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77EB9EDE-CF7F-4731-BB86-9275167D308B}" type="slidenum">
              <a:rPr lang="en-IN" smtClean="0"/>
              <a:t>20</a:t>
            </a:fld>
            <a:endParaRPr lang="en-IN"/>
          </a:p>
        </p:txBody>
      </p:sp>
      <p:sp>
        <p:nvSpPr>
          <p:cNvPr id="2" name="Content Placeholder 1"/>
          <p:cNvSpPr>
            <a:spLocks noGrp="1"/>
          </p:cNvSpPr>
          <p:nvPr>
            <p:ph sz="quarter" idx="1"/>
          </p:nvPr>
        </p:nvSpPr>
        <p:spPr>
          <a:xfrm>
            <a:off x="169168" y="116632"/>
            <a:ext cx="8867328" cy="6533958"/>
          </a:xfrm>
        </p:spPr>
        <p:txBody>
          <a:bodyPr>
            <a:normAutofit/>
          </a:bodyPr>
          <a:lstStyle/>
          <a:p>
            <a:endParaRPr lang="en-US" sz="1700" dirty="0" smtClean="0">
              <a:latin typeface="Times New Roman" panose="02020603050405020304" pitchFamily="18" charset="0"/>
              <a:cs typeface="Times New Roman" panose="02020603050405020304" pitchFamily="18" charset="0"/>
            </a:endParaRPr>
          </a:p>
          <a:p>
            <a:endParaRPr lang="en-IN"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6" t="29141" r="60412" b="33333"/>
          <a:stretch/>
        </p:blipFill>
        <p:spPr bwMode="auto">
          <a:xfrm>
            <a:off x="251520" y="1131832"/>
            <a:ext cx="4317478" cy="2275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641989" y="1268760"/>
            <a:ext cx="4288151" cy="1569660"/>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The below graph shows that for ‘K’ value of 1 got the maximum accuracy at 76.636.</a:t>
            </a:r>
          </a:p>
          <a:p>
            <a:r>
              <a:rPr lang="en-US" sz="2400" dirty="0" smtClean="0">
                <a:latin typeface="Arial" panose="020B0604020202020204" pitchFamily="34" charset="0"/>
                <a:cs typeface="Arial" panose="020B0604020202020204" pitchFamily="34" charset="0"/>
              </a:rPr>
              <a:t>This accuracy for NA_SALES </a:t>
            </a:r>
            <a:endParaRPr lang="en-IN" sz="2400" dirty="0">
              <a:latin typeface="Arial" panose="020B0604020202020204" pitchFamily="34" charset="0"/>
              <a:cs typeface="Arial" panose="020B0604020202020204" pitchFamily="34" charset="0"/>
            </a:endParaRPr>
          </a:p>
        </p:txBody>
      </p:sp>
      <p:sp>
        <p:nvSpPr>
          <p:cNvPr id="6" name="Rectangle 5"/>
          <p:cNvSpPr/>
          <p:nvPr/>
        </p:nvSpPr>
        <p:spPr>
          <a:xfrm>
            <a:off x="3740906" y="542358"/>
            <a:ext cx="1656184" cy="369332"/>
          </a:xfrm>
          <a:prstGeom prst="rect">
            <a:avLst/>
          </a:prstGeom>
        </p:spPr>
        <p:txBody>
          <a:bodyPr wrap="square">
            <a:spAutoFit/>
          </a:bodyPr>
          <a:lstStyle/>
          <a:p>
            <a:r>
              <a:rPr lang="en-IN" dirty="0" smtClean="0"/>
              <a:t>KNN-Model </a:t>
            </a:r>
            <a:endParaRPr lang="en-IN" dirty="0"/>
          </a:p>
        </p:txBody>
      </p:sp>
      <p:sp>
        <p:nvSpPr>
          <p:cNvPr id="8" name="Rectangle 7"/>
          <p:cNvSpPr/>
          <p:nvPr/>
        </p:nvSpPr>
        <p:spPr>
          <a:xfrm>
            <a:off x="348335" y="3439396"/>
            <a:ext cx="8472137" cy="3170099"/>
          </a:xfrm>
          <a:prstGeom prst="rect">
            <a:avLst/>
          </a:prstGeom>
        </p:spPr>
        <p:txBody>
          <a:bodyPr wrap="square">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In the </a:t>
            </a:r>
            <a:r>
              <a:rPr lang="en-US" sz="2000" dirty="0" err="1">
                <a:latin typeface="Arial" panose="020B0604020202020204" pitchFamily="34" charset="0"/>
                <a:cs typeface="Arial" panose="020B0604020202020204" pitchFamily="34" charset="0"/>
              </a:rPr>
              <a:t>kNN</a:t>
            </a:r>
            <a:r>
              <a:rPr lang="en-US" sz="2000" dirty="0">
                <a:latin typeface="Arial" panose="020B0604020202020204" pitchFamily="34" charset="0"/>
                <a:cs typeface="Arial" panose="020B0604020202020204" pitchFamily="34" charset="0"/>
              </a:rPr>
              <a:t> Model, we observed that training set produced starting points for the experiment with K = 106 and K = 107. </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yielded 54.50082 and 54.41899 respectively. These values were average and did not perform as well as we had hope. </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We </a:t>
            </a:r>
            <a:r>
              <a:rPr lang="en-US" sz="2000" dirty="0">
                <a:latin typeface="Arial" panose="020B0604020202020204" pitchFamily="34" charset="0"/>
                <a:cs typeface="Arial" panose="020B0604020202020204" pitchFamily="34" charset="0"/>
              </a:rPr>
              <a:t>believe that data points being further apart contributed to the outcome. </a:t>
            </a:r>
            <a:endParaRPr lang="en-US" sz="2000" dirty="0" smtClean="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K </a:t>
            </a:r>
            <a:r>
              <a:rPr lang="en-US" sz="2000" dirty="0">
                <a:latin typeface="Arial" panose="020B0604020202020204" pitchFamily="34" charset="0"/>
                <a:cs typeface="Arial" panose="020B0604020202020204" pitchFamily="34" charset="0"/>
              </a:rPr>
              <a:t>= 1 produced the most accurate result as we saw in the plot prior, which also aligned correctly with the fact that the game ranking 1st was also that one that had the highest sales. This method can be further tuned.</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58301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06090"/>
          </a:xfrm>
        </p:spPr>
        <p:txBody>
          <a:bodyPr>
            <a:normAutofit fontScale="90000"/>
          </a:bodyPr>
          <a:lstStyle/>
          <a:p>
            <a:pPr algn="ctr"/>
            <a:r>
              <a:rPr lang="en-IN" b="1" dirty="0" smtClean="0">
                <a:solidFill>
                  <a:schemeClr val="tx1"/>
                </a:solidFill>
              </a:rPr>
              <a:t>Random forests</a:t>
            </a:r>
            <a:endParaRPr lang="en-IN" b="1" dirty="0">
              <a:solidFill>
                <a:schemeClr val="tx1"/>
              </a:solidFill>
            </a:endParaRPr>
          </a:p>
        </p:txBody>
      </p:sp>
      <p:sp>
        <p:nvSpPr>
          <p:cNvPr id="7" name="Slide Number Placeholder 6"/>
          <p:cNvSpPr>
            <a:spLocks noGrp="1"/>
          </p:cNvSpPr>
          <p:nvPr>
            <p:ph type="sldNum" sz="quarter" idx="12"/>
          </p:nvPr>
        </p:nvSpPr>
        <p:spPr/>
        <p:txBody>
          <a:bodyPr/>
          <a:lstStyle/>
          <a:p>
            <a:fld id="{77EB9EDE-CF7F-4731-BB86-9275167D308B}" type="slidenum">
              <a:rPr lang="en-IN" smtClean="0"/>
              <a:t>21</a:t>
            </a:fld>
            <a:endParaRPr lang="en-IN"/>
          </a:p>
        </p:txBody>
      </p:sp>
      <p:sp>
        <p:nvSpPr>
          <p:cNvPr id="2" name="Content Placeholder 1"/>
          <p:cNvSpPr>
            <a:spLocks noGrp="1"/>
          </p:cNvSpPr>
          <p:nvPr>
            <p:ph sz="quarter" idx="1"/>
          </p:nvPr>
        </p:nvSpPr>
        <p:spPr>
          <a:xfrm>
            <a:off x="179512" y="980728"/>
            <a:ext cx="8856984" cy="5688632"/>
          </a:xfrm>
        </p:spPr>
        <p:txBody>
          <a:bodyPr/>
          <a:lstStyle/>
          <a:p>
            <a:pPr marL="109728" indent="0" algn="ctr">
              <a:buNone/>
            </a:pPr>
            <a:r>
              <a:rPr lang="en-IN" sz="2000" b="1" dirty="0" smtClean="0">
                <a:latin typeface="Times New Roman" panose="02020603050405020304" pitchFamily="18" charset="0"/>
                <a:cs typeface="Times New Roman" panose="02020603050405020304" pitchFamily="18" charset="0"/>
              </a:rPr>
              <a:t>Random Forests</a:t>
            </a:r>
          </a:p>
          <a:p>
            <a:pPr>
              <a:buClrTx/>
              <a:buSzPct val="100000"/>
              <a:buFont typeface="Arial" panose="020B0604020202020204" pitchFamily="34" charset="0"/>
              <a:buChar char="•"/>
            </a:pPr>
            <a:r>
              <a:rPr lang="en-IN" sz="1400" b="1" dirty="0" smtClean="0">
                <a:solidFill>
                  <a:schemeClr val="tx1"/>
                </a:solidFill>
                <a:latin typeface="Times New Roman" panose="02020603050405020304" pitchFamily="18" charset="0"/>
                <a:cs typeface="Times New Roman" panose="02020603050405020304" pitchFamily="18" charset="0"/>
              </a:rPr>
              <a:t>Model-1</a:t>
            </a:r>
            <a:r>
              <a:rPr lang="en-IN" sz="1400" b="1" dirty="0">
                <a:solidFill>
                  <a:schemeClr val="tx1"/>
                </a:solidFill>
                <a:latin typeface="Times New Roman" panose="02020603050405020304" pitchFamily="18" charset="0"/>
                <a:cs typeface="Times New Roman" panose="02020603050405020304" pitchFamily="18" charset="0"/>
              </a:rPr>
              <a:t>:</a:t>
            </a:r>
            <a:r>
              <a:rPr lang="en-IN" sz="1400" b="1" dirty="0">
                <a:solidFill>
                  <a:schemeClr val="tx1"/>
                </a:solidFill>
              </a:rPr>
              <a:t> </a:t>
            </a:r>
            <a:endParaRPr lang="en-IN" sz="1400" dirty="0">
              <a:solidFill>
                <a:schemeClr val="tx1"/>
              </a:solidFill>
            </a:endParaRP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Call:  </a:t>
            </a:r>
            <a:r>
              <a:rPr lang="en-IN" sz="1400" dirty="0" err="1">
                <a:solidFill>
                  <a:schemeClr val="tx1"/>
                </a:solidFill>
                <a:latin typeface="Arial" panose="020B0604020202020204" pitchFamily="34" charset="0"/>
                <a:cs typeface="Arial" panose="020B0604020202020204" pitchFamily="34" charset="0"/>
              </a:rPr>
              <a:t>randomForest</a:t>
            </a:r>
            <a:r>
              <a:rPr lang="en-IN" sz="1400" dirty="0">
                <a:solidFill>
                  <a:schemeClr val="tx1"/>
                </a:solidFill>
                <a:latin typeface="Arial" panose="020B0604020202020204" pitchFamily="34" charset="0"/>
                <a:cs typeface="Arial" panose="020B0604020202020204" pitchFamily="34" charset="0"/>
              </a:rPr>
              <a:t>(formula = </a:t>
            </a:r>
            <a:r>
              <a:rPr lang="en-IN" sz="1400" dirty="0" err="1">
                <a:solidFill>
                  <a:schemeClr val="tx1"/>
                </a:solidFill>
                <a:latin typeface="Arial" panose="020B0604020202020204" pitchFamily="34" charset="0"/>
                <a:cs typeface="Arial" panose="020B0604020202020204" pitchFamily="34" charset="0"/>
              </a:rPr>
              <a:t>Genre_No</a:t>
            </a:r>
            <a:r>
              <a:rPr lang="en-IN" sz="1400" dirty="0">
                <a:solidFill>
                  <a:schemeClr val="tx1"/>
                </a:solidFill>
                <a:latin typeface="Arial" panose="020B0604020202020204" pitchFamily="34" charset="0"/>
                <a:cs typeface="Arial" panose="020B0604020202020204" pitchFamily="34" charset="0"/>
              </a:rPr>
              <a:t> ~ ., data = </a:t>
            </a:r>
            <a:r>
              <a:rPr lang="en-IN" sz="1400" dirty="0" err="1">
                <a:solidFill>
                  <a:schemeClr val="tx1"/>
                </a:solidFill>
                <a:latin typeface="Arial" panose="020B0604020202020204" pitchFamily="34" charset="0"/>
                <a:cs typeface="Arial" panose="020B0604020202020204" pitchFamily="34" charset="0"/>
              </a:rPr>
              <a:t>train_set</a:t>
            </a:r>
            <a:r>
              <a:rPr lang="en-IN" sz="1400" dirty="0">
                <a:solidFill>
                  <a:schemeClr val="tx1"/>
                </a:solidFill>
                <a:latin typeface="Arial" panose="020B0604020202020204" pitchFamily="34" charset="0"/>
                <a:cs typeface="Arial" panose="020B0604020202020204" pitchFamily="34" charset="0"/>
              </a:rPr>
              <a:t>, importance = TRUE,      </a:t>
            </a:r>
            <a:r>
              <a:rPr lang="en-IN" sz="1400" dirty="0" err="1">
                <a:solidFill>
                  <a:schemeClr val="tx1"/>
                </a:solidFill>
                <a:latin typeface="Arial" panose="020B0604020202020204" pitchFamily="34" charset="0"/>
                <a:cs typeface="Arial" panose="020B0604020202020204" pitchFamily="34" charset="0"/>
              </a:rPr>
              <a:t>na.action</a:t>
            </a:r>
            <a:r>
              <a:rPr lang="en-IN" sz="1400" dirty="0">
                <a:solidFill>
                  <a:schemeClr val="tx1"/>
                </a:solidFill>
                <a:latin typeface="Arial" panose="020B0604020202020204" pitchFamily="34" charset="0"/>
                <a:cs typeface="Arial" panose="020B0604020202020204" pitchFamily="34" charset="0"/>
              </a:rPr>
              <a:t> = </a:t>
            </a:r>
            <a:r>
              <a:rPr lang="en-IN" sz="1400" dirty="0" err="1">
                <a:solidFill>
                  <a:schemeClr val="tx1"/>
                </a:solidFill>
                <a:latin typeface="Arial" panose="020B0604020202020204" pitchFamily="34" charset="0"/>
                <a:cs typeface="Arial" panose="020B0604020202020204" pitchFamily="34" charset="0"/>
              </a:rPr>
              <a:t>na.omit</a:t>
            </a:r>
            <a:r>
              <a:rPr lang="en-IN" sz="1400" dirty="0">
                <a:solidFill>
                  <a:schemeClr val="tx1"/>
                </a:solidFill>
                <a:latin typeface="Arial" panose="020B0604020202020204" pitchFamily="34" charset="0"/>
                <a:cs typeface="Arial" panose="020B0604020202020204" pitchFamily="34" charset="0"/>
              </a:rPr>
              <a:t>) </a:t>
            </a: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  Type of random forest: regression</a:t>
            </a: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     Number of trees: 500</a:t>
            </a: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  No. of variables tried at each split: 2</a:t>
            </a: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  Mean of squared residuals: 0.07436127</a:t>
            </a:r>
          </a:p>
          <a:p>
            <a:pPr>
              <a:buClrTx/>
              <a:buSzPct val="100000"/>
              <a:buFont typeface="Arial" panose="020B0604020202020204" pitchFamily="34" charset="0"/>
              <a:buChar char="•"/>
            </a:pPr>
            <a:r>
              <a:rPr lang="en-IN" sz="1400" dirty="0">
                <a:solidFill>
                  <a:schemeClr val="tx1"/>
                </a:solidFill>
                <a:latin typeface="Arial" panose="020B0604020202020204" pitchFamily="34" charset="0"/>
                <a:cs typeface="Arial" panose="020B0604020202020204" pitchFamily="34" charset="0"/>
              </a:rPr>
              <a:t>   </a:t>
            </a:r>
            <a:r>
              <a:rPr lang="en-IN" sz="1400" dirty="0" smtClean="0">
                <a:solidFill>
                  <a:schemeClr val="tx1"/>
                </a:solidFill>
                <a:latin typeface="Arial" panose="020B0604020202020204" pitchFamily="34" charset="0"/>
                <a:cs typeface="Arial" panose="020B0604020202020204" pitchFamily="34" charset="0"/>
              </a:rPr>
              <a:t>% </a:t>
            </a:r>
            <a:r>
              <a:rPr lang="en-IN" sz="1400" dirty="0" err="1">
                <a:solidFill>
                  <a:schemeClr val="tx1"/>
                </a:solidFill>
                <a:latin typeface="Arial" panose="020B0604020202020204" pitchFamily="34" charset="0"/>
                <a:cs typeface="Arial" panose="020B0604020202020204" pitchFamily="34" charset="0"/>
              </a:rPr>
              <a:t>Var</a:t>
            </a:r>
            <a:r>
              <a:rPr lang="en-IN" sz="1400" dirty="0">
                <a:solidFill>
                  <a:schemeClr val="tx1"/>
                </a:solidFill>
                <a:latin typeface="Arial" panose="020B0604020202020204" pitchFamily="34" charset="0"/>
                <a:cs typeface="Arial" panose="020B0604020202020204" pitchFamily="34" charset="0"/>
              </a:rPr>
              <a:t> explained: </a:t>
            </a:r>
            <a:r>
              <a:rPr lang="en-IN" sz="1400" dirty="0" smtClean="0">
                <a:solidFill>
                  <a:schemeClr val="tx1"/>
                </a:solidFill>
                <a:latin typeface="Arial" panose="020B0604020202020204" pitchFamily="34" charset="0"/>
                <a:cs typeface="Arial" panose="020B0604020202020204" pitchFamily="34" charset="0"/>
              </a:rPr>
              <a:t>99.48</a:t>
            </a:r>
            <a:endParaRPr lang="en-IN" sz="1400" dirty="0">
              <a:solidFill>
                <a:schemeClr val="tx1"/>
              </a:solidFill>
              <a:latin typeface="Arial" panose="020B0604020202020204" pitchFamily="34" charset="0"/>
              <a:cs typeface="Arial" panose="020B0604020202020204" pitchFamily="34" charset="0"/>
            </a:endParaRPr>
          </a:p>
        </p:txBody>
      </p:sp>
      <p:pic>
        <p:nvPicPr>
          <p:cNvPr id="4" name="Picture 3"/>
          <p:cNvPicPr/>
          <p:nvPr/>
        </p:nvPicPr>
        <p:blipFill rotWithShape="1">
          <a:blip r:embed="rId2"/>
          <a:srcRect l="4234" t="40215" r="51128" b="16129"/>
          <a:stretch/>
        </p:blipFill>
        <p:spPr bwMode="auto">
          <a:xfrm>
            <a:off x="3976504" y="1988840"/>
            <a:ext cx="4919980" cy="2212211"/>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448112" y="4077072"/>
            <a:ext cx="8448372" cy="1815882"/>
          </a:xfrm>
          <a:prstGeom prst="rect">
            <a:avLst/>
          </a:prstGeom>
        </p:spPr>
        <p:txBody>
          <a:bodyPr wrap="square">
            <a:spAutoFit/>
          </a:bodyPr>
          <a:lstStyle/>
          <a:p>
            <a:r>
              <a:rPr lang="en-IN" sz="1400" b="1" dirty="0" smtClean="0">
                <a:latin typeface="Times New Roman" panose="02020603050405020304" pitchFamily="18" charset="0"/>
                <a:cs typeface="Times New Roman" panose="02020603050405020304" pitchFamily="18" charset="0"/>
              </a:rPr>
              <a:t>Model-2</a:t>
            </a:r>
            <a:r>
              <a:rPr lang="en-IN" sz="1400" b="1" dirty="0">
                <a:latin typeface="Times New Roman" panose="02020603050405020304" pitchFamily="18" charset="0"/>
                <a:cs typeface="Times New Roman" panose="02020603050405020304" pitchFamily="18" charset="0"/>
              </a:rPr>
              <a:t>: </a:t>
            </a:r>
            <a:endParaRPr lang="en-IN" sz="14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400" dirty="0" smtClean="0">
                <a:latin typeface="Times New Roman" panose="02020603050405020304" pitchFamily="18" charset="0"/>
                <a:cs typeface="Times New Roman" panose="02020603050405020304" pitchFamily="18" charset="0"/>
              </a:rPr>
              <a:t>Call</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randomForest</a:t>
            </a:r>
            <a:r>
              <a:rPr lang="en-IN" sz="1400" dirty="0">
                <a:latin typeface="Times New Roman" panose="02020603050405020304" pitchFamily="18" charset="0"/>
                <a:cs typeface="Times New Roman" panose="02020603050405020304" pitchFamily="18" charset="0"/>
              </a:rPr>
              <a:t>(formula = </a:t>
            </a:r>
            <a:r>
              <a:rPr lang="en-IN" sz="1400" dirty="0" err="1">
                <a:latin typeface="Times New Roman" panose="02020603050405020304" pitchFamily="18" charset="0"/>
                <a:cs typeface="Times New Roman" panose="02020603050405020304" pitchFamily="18" charset="0"/>
              </a:rPr>
              <a:t>Genre_No</a:t>
            </a:r>
            <a:r>
              <a:rPr lang="en-IN" sz="1400" dirty="0">
                <a:latin typeface="Times New Roman" panose="02020603050405020304" pitchFamily="18" charset="0"/>
                <a:cs typeface="Times New Roman" panose="02020603050405020304" pitchFamily="18" charset="0"/>
              </a:rPr>
              <a:t> ~ ., data = </a:t>
            </a:r>
            <a:r>
              <a:rPr lang="en-IN" sz="1400" dirty="0" err="1">
                <a:latin typeface="Times New Roman" panose="02020603050405020304" pitchFamily="18" charset="0"/>
                <a:cs typeface="Times New Roman" panose="02020603050405020304" pitchFamily="18" charset="0"/>
              </a:rPr>
              <a:t>train_set</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ntree</a:t>
            </a:r>
            <a:r>
              <a:rPr lang="en-IN" sz="1400" dirty="0">
                <a:latin typeface="Times New Roman" panose="02020603050405020304" pitchFamily="18" charset="0"/>
                <a:cs typeface="Times New Roman" panose="02020603050405020304" pitchFamily="18" charset="0"/>
              </a:rPr>
              <a:t> = 500,      </a:t>
            </a:r>
            <a:r>
              <a:rPr lang="en-IN" sz="1400" dirty="0" err="1">
                <a:latin typeface="Times New Roman" panose="02020603050405020304" pitchFamily="18" charset="0"/>
                <a:cs typeface="Times New Roman" panose="02020603050405020304" pitchFamily="18" charset="0"/>
              </a:rPr>
              <a:t>mtry</a:t>
            </a:r>
            <a:r>
              <a:rPr lang="en-IN" sz="1400" dirty="0">
                <a:latin typeface="Times New Roman" panose="02020603050405020304" pitchFamily="18" charset="0"/>
                <a:cs typeface="Times New Roman" panose="02020603050405020304" pitchFamily="18" charset="0"/>
              </a:rPr>
              <a:t> = 6, importance = TRUE, </a:t>
            </a:r>
            <a:r>
              <a:rPr lang="en-IN" sz="1400" dirty="0" err="1">
                <a:latin typeface="Times New Roman" panose="02020603050405020304" pitchFamily="18" charset="0"/>
                <a:cs typeface="Times New Roman" panose="02020603050405020304" pitchFamily="18" charset="0"/>
              </a:rPr>
              <a:t>na.action</a:t>
            </a: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na.omit</a:t>
            </a:r>
            <a:r>
              <a:rPr lang="en-IN" sz="1400" dirty="0">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Type of random forest: regression</a:t>
            </a:r>
          </a:p>
          <a:p>
            <a:pPr marL="17145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Number of trees: 500</a:t>
            </a:r>
          </a:p>
          <a:p>
            <a:pPr marL="17145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No. of variables tried at each split: 6</a:t>
            </a:r>
          </a:p>
          <a:p>
            <a:pPr marL="17145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Mean of squared residuals: 0.0002252335</a:t>
            </a:r>
          </a:p>
          <a:p>
            <a:pPr marL="171450" indent="-171450">
              <a:buFont typeface="Arial" panose="020B0604020202020204" pitchFamily="34" charset="0"/>
              <a:buChar char="•"/>
            </a:pPr>
            <a:r>
              <a:rPr lang="en-IN" sz="1400" dirty="0">
                <a:latin typeface="Times New Roman" panose="02020603050405020304" pitchFamily="18" charset="0"/>
                <a:cs typeface="Times New Roman" panose="02020603050405020304" pitchFamily="18" charset="0"/>
              </a:rPr>
              <a:t>   % </a:t>
            </a:r>
            <a:r>
              <a:rPr lang="en-IN" sz="1400" dirty="0" err="1">
                <a:latin typeface="Times New Roman" panose="02020603050405020304" pitchFamily="18" charset="0"/>
                <a:cs typeface="Times New Roman" panose="02020603050405020304" pitchFamily="18" charset="0"/>
              </a:rPr>
              <a:t>Var</a:t>
            </a:r>
            <a:r>
              <a:rPr lang="en-IN" sz="1400" dirty="0">
                <a:latin typeface="Times New Roman" panose="02020603050405020304" pitchFamily="18" charset="0"/>
                <a:cs typeface="Times New Roman" panose="02020603050405020304" pitchFamily="18" charset="0"/>
              </a:rPr>
              <a:t> explained: 100</a:t>
            </a:r>
          </a:p>
        </p:txBody>
      </p:sp>
      <p:pic>
        <p:nvPicPr>
          <p:cNvPr id="6" name="Picture 5"/>
          <p:cNvPicPr/>
          <p:nvPr/>
        </p:nvPicPr>
        <p:blipFill rotWithShape="1">
          <a:blip r:embed="rId3"/>
          <a:srcRect l="4718" t="39355" r="53065" b="18925"/>
          <a:stretch/>
        </p:blipFill>
        <p:spPr bwMode="auto">
          <a:xfrm>
            <a:off x="3976504" y="4637676"/>
            <a:ext cx="4949684" cy="2088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23495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06090"/>
          </a:xfrm>
        </p:spPr>
        <p:txBody>
          <a:bodyPr>
            <a:normAutofit/>
          </a:bodyPr>
          <a:lstStyle/>
          <a:p>
            <a:pPr algn="ctr"/>
            <a:r>
              <a:rPr lang="en-IN" sz="2800" b="1" dirty="0" smtClean="0">
                <a:solidFill>
                  <a:schemeClr val="tx1"/>
                </a:solidFill>
                <a:latin typeface="Arial" panose="020B0604020202020204" pitchFamily="34" charset="0"/>
                <a:cs typeface="Arial" panose="020B0604020202020204" pitchFamily="34" charset="0"/>
              </a:rPr>
              <a:t>Output of random forests</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22</a:t>
            </a:fld>
            <a:endParaRPr lang="en-IN"/>
          </a:p>
        </p:txBody>
      </p:sp>
      <p:sp>
        <p:nvSpPr>
          <p:cNvPr id="2" name="Content Placeholder 1"/>
          <p:cNvSpPr>
            <a:spLocks noGrp="1"/>
          </p:cNvSpPr>
          <p:nvPr>
            <p:ph sz="quarter" idx="1"/>
          </p:nvPr>
        </p:nvSpPr>
        <p:spPr>
          <a:xfrm>
            <a:off x="179512" y="980728"/>
            <a:ext cx="8856984" cy="5760640"/>
          </a:xfrm>
        </p:spPr>
        <p:txBody>
          <a:bodyPr>
            <a:normAutofit/>
          </a:bodyPr>
          <a:lstStyle/>
          <a:p>
            <a:pPr>
              <a:buClrTx/>
              <a:buSzPct val="100000"/>
              <a:buFont typeface="Arial" panose="020B0604020202020204" pitchFamily="34" charset="0"/>
              <a:buChar char="•"/>
            </a:pPr>
            <a:r>
              <a:rPr lang="en-US" sz="2400" dirty="0">
                <a:latin typeface="Arial" panose="020B0604020202020204" pitchFamily="34" charset="0"/>
                <a:cs typeface="Arial" panose="020B0604020202020204" pitchFamily="34" charset="0"/>
              </a:rPr>
              <a:t>Lastly, using Random Forests Model, we extrapolated that as the mean of squared residuals decrease then the % variance is increased. </a:t>
            </a:r>
            <a:endParaRPr lang="en-US" sz="2400" dirty="0" smtClean="0">
              <a:latin typeface="Arial" panose="020B0604020202020204" pitchFamily="34" charset="0"/>
              <a:cs typeface="Arial" panose="020B0604020202020204" pitchFamily="34" charset="0"/>
            </a:endParaRPr>
          </a:p>
          <a:p>
            <a:pPr marL="36576" indent="0">
              <a:buClrTx/>
              <a:buSzPct val="100000"/>
              <a:buNone/>
            </a:pPr>
            <a:endParaRPr lang="en-US"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As shown, the Genre variable importance was 191.67, the </a:t>
            </a:r>
            <a:r>
              <a:rPr lang="en-US" sz="2400" dirty="0" err="1">
                <a:latin typeface="Arial" panose="020B0604020202020204" pitchFamily="34" charset="0"/>
                <a:cs typeface="Arial" panose="020B0604020202020204" pitchFamily="34" charset="0"/>
              </a:rPr>
              <a:t>NA_Sales</a:t>
            </a:r>
            <a:r>
              <a:rPr lang="en-US" sz="2400" dirty="0">
                <a:latin typeface="Arial" panose="020B0604020202020204" pitchFamily="34" charset="0"/>
                <a:cs typeface="Arial" panose="020B0604020202020204" pitchFamily="34" charset="0"/>
              </a:rPr>
              <a:t> variable importance was 20.85 and the </a:t>
            </a:r>
            <a:r>
              <a:rPr lang="en-US" sz="2400" dirty="0" err="1">
                <a:latin typeface="Arial" panose="020B0604020202020204" pitchFamily="34" charset="0"/>
                <a:cs typeface="Arial" panose="020B0604020202020204" pitchFamily="34" charset="0"/>
              </a:rPr>
              <a:t>Genre_Spec</a:t>
            </a:r>
            <a:r>
              <a:rPr lang="en-US" sz="2400" dirty="0">
                <a:latin typeface="Arial" panose="020B0604020202020204" pitchFamily="34" charset="0"/>
                <a:cs typeface="Arial" panose="020B0604020202020204" pitchFamily="34" charset="0"/>
              </a:rPr>
              <a:t> variable importance was 10.19. </a:t>
            </a:r>
            <a:endParaRPr lang="en-US"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decreasing variable importance trend seemed appropriate as we gave more weight to the Genre variable in developing this model</a:t>
            </a:r>
            <a:r>
              <a:rPr lang="en-US" sz="2400" dirty="0" smtClean="0">
                <a:latin typeface="Arial" panose="020B0604020202020204" pitchFamily="34" charset="0"/>
                <a:cs typeface="Arial" panose="020B0604020202020204" pitchFamily="34" charset="0"/>
              </a:rPr>
              <a:t>.</a:t>
            </a:r>
          </a:p>
          <a:p>
            <a:pPr>
              <a:buClrTx/>
              <a:buSzPct val="100000"/>
              <a:buFont typeface="Arial" panose="020B0604020202020204" pitchFamily="34" charset="0"/>
              <a:buChar char="•"/>
            </a:pPr>
            <a:endParaRPr lang="en-US"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model performed as we suspected but again, can be further refined.</a:t>
            </a:r>
          </a:p>
          <a:p>
            <a:pPr marL="109728" indent="0">
              <a:buNone/>
            </a:pPr>
            <a:endParaRPr lang="en-US" sz="2200" dirty="0">
              <a:latin typeface="Times New Roman" panose="02020603050405020304" pitchFamily="18" charset="0"/>
              <a:cs typeface="Times New Roman" panose="02020603050405020304" pitchFamily="18" charset="0"/>
            </a:endParaRPr>
          </a:p>
          <a:p>
            <a:endParaRPr lang="en-US" dirty="0"/>
          </a:p>
          <a:p>
            <a:endParaRPr lang="en-IN" dirty="0"/>
          </a:p>
        </p:txBody>
      </p:sp>
    </p:spTree>
    <p:extLst>
      <p:ext uri="{BB962C8B-B14F-4D97-AF65-F5344CB8AC3E}">
        <p14:creationId xmlns:p14="http://schemas.microsoft.com/office/powerpoint/2010/main" val="3117944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7EB9EDE-CF7F-4731-BB86-9275167D308B}" type="slidenum">
              <a:rPr lang="en-IN" smtClean="0"/>
              <a:t>23</a:t>
            </a:fld>
            <a:endParaRPr lang="en-IN"/>
          </a:p>
        </p:txBody>
      </p:sp>
      <p:sp>
        <p:nvSpPr>
          <p:cNvPr id="3" name="Content Placeholder 2"/>
          <p:cNvSpPr>
            <a:spLocks noGrp="1"/>
          </p:cNvSpPr>
          <p:nvPr>
            <p:ph sz="quarter" idx="1"/>
          </p:nvPr>
        </p:nvSpPr>
        <p:spPr>
          <a:xfrm>
            <a:off x="179512" y="152954"/>
            <a:ext cx="8856984" cy="6588414"/>
          </a:xfrm>
        </p:spPr>
        <p:txBody>
          <a:bodyPr/>
          <a:lstStyle/>
          <a:p>
            <a:pPr marL="109728" indent="0" algn="ctr">
              <a:buNone/>
            </a:pPr>
            <a:r>
              <a:rPr lang="en-IN" b="1" dirty="0" smtClean="0">
                <a:solidFill>
                  <a:schemeClr val="tx1"/>
                </a:solidFill>
                <a:latin typeface="Arial" panose="020B0604020202020204" pitchFamily="34" charset="0"/>
                <a:cs typeface="Arial" panose="020B0604020202020204" pitchFamily="34" charset="0"/>
              </a:rPr>
              <a:t>Prediction through Decision Trees</a:t>
            </a:r>
          </a:p>
          <a:p>
            <a:pPr marL="109728" indent="0" algn="ctr">
              <a:buNone/>
            </a:pPr>
            <a:r>
              <a:rPr lang="en-IN" b="1" dirty="0" smtClean="0">
                <a:solidFill>
                  <a:schemeClr val="tx1"/>
                </a:solidFill>
                <a:latin typeface="Arial" panose="020B0604020202020204" pitchFamily="34" charset="0"/>
                <a:cs typeface="Arial" panose="020B0604020202020204" pitchFamily="34" charset="0"/>
              </a:rPr>
              <a:t>Decision Tree</a:t>
            </a:r>
            <a:endParaRPr lang="en-IN" b="1" dirty="0">
              <a:solidFill>
                <a:schemeClr val="tx1"/>
              </a:solidFill>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810" t="31204" r="60412" b="34398"/>
          <a:stretch/>
        </p:blipFill>
        <p:spPr bwMode="auto">
          <a:xfrm>
            <a:off x="107504" y="1196752"/>
            <a:ext cx="4824536" cy="324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48064" y="1211992"/>
            <a:ext cx="3816424" cy="2677656"/>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Decision Tree - Prediction error of Global Sales will more than 10 million dollar, using North American Sales and European Sales data is 0.18%.</a:t>
            </a:r>
            <a:endParaRPr lang="en-IN" sz="2400" dirty="0">
              <a:latin typeface="Arial" panose="020B0604020202020204" pitchFamily="34" charset="0"/>
              <a:cs typeface="Arial" panose="020B0604020202020204" pitchFamily="34"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79" t="32440" r="69304" b="48454"/>
          <a:stretch/>
        </p:blipFill>
        <p:spPr bwMode="auto">
          <a:xfrm>
            <a:off x="3779912" y="4471384"/>
            <a:ext cx="5089014"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50353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490066"/>
          </a:xfrm>
        </p:spPr>
        <p:txBody>
          <a:bodyPr>
            <a:noAutofit/>
          </a:bodyPr>
          <a:lstStyle/>
          <a:p>
            <a:pPr algn="ctr"/>
            <a:r>
              <a:rPr lang="en-IN" sz="2800" b="1" dirty="0" smtClean="0">
                <a:solidFill>
                  <a:schemeClr val="tx1"/>
                </a:solidFill>
                <a:latin typeface="Arial" panose="020B0604020202020204" pitchFamily="34" charset="0"/>
                <a:cs typeface="Arial" panose="020B0604020202020204" pitchFamily="34" charset="0"/>
              </a:rPr>
              <a:t>Linear Regression</a:t>
            </a:r>
            <a:endParaRPr lang="en-IN" sz="2800" b="1" dirty="0">
              <a:solidFill>
                <a:schemeClr val="tx1"/>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p:txBody>
          <a:bodyPr/>
          <a:lstStyle/>
          <a:p>
            <a:fld id="{77EB9EDE-CF7F-4731-BB86-9275167D308B}" type="slidenum">
              <a:rPr lang="en-IN" smtClean="0"/>
              <a:t>24</a:t>
            </a:fld>
            <a:endParaRPr lang="en-IN"/>
          </a:p>
        </p:txBody>
      </p:sp>
      <p:sp>
        <p:nvSpPr>
          <p:cNvPr id="2" name="Content Placeholder 1"/>
          <p:cNvSpPr>
            <a:spLocks noGrp="1"/>
          </p:cNvSpPr>
          <p:nvPr>
            <p:ph sz="quarter" idx="1"/>
          </p:nvPr>
        </p:nvSpPr>
        <p:spPr>
          <a:xfrm>
            <a:off x="251520" y="764704"/>
            <a:ext cx="8712968" cy="6048672"/>
          </a:xfrm>
        </p:spPr>
        <p:txBody>
          <a:bodyPr/>
          <a:lstStyle/>
          <a:p>
            <a:pPr marL="109728" indent="0" algn="ctr">
              <a:buNone/>
            </a:pPr>
            <a:r>
              <a:rPr lang="en-IN" b="1" dirty="0" smtClean="0">
                <a:solidFill>
                  <a:schemeClr val="tx1"/>
                </a:solidFill>
                <a:latin typeface="Arial" panose="020B0604020202020204" pitchFamily="34" charset="0"/>
                <a:cs typeface="Arial" panose="020B0604020202020204" pitchFamily="34" charset="0"/>
              </a:rPr>
              <a:t> Prediction </a:t>
            </a:r>
            <a:r>
              <a:rPr lang="en-IN" b="1" dirty="0">
                <a:solidFill>
                  <a:schemeClr val="tx1"/>
                </a:solidFill>
                <a:latin typeface="Arial" panose="020B0604020202020204" pitchFamily="34" charset="0"/>
                <a:cs typeface="Arial" panose="020B0604020202020204" pitchFamily="34" charset="0"/>
              </a:rPr>
              <a:t>through Linear Regression</a:t>
            </a:r>
            <a:endParaRPr lang="en-IN" dirty="0">
              <a:solidFill>
                <a:schemeClr val="tx1"/>
              </a:solidFill>
              <a:latin typeface="Arial" panose="020B0604020202020204" pitchFamily="34" charset="0"/>
              <a:cs typeface="Arial" panose="020B0604020202020204" pitchFamily="34" charset="0"/>
            </a:endParaRPr>
          </a:p>
          <a:p>
            <a:pPr marL="109728" indent="0">
              <a:buNone/>
            </a:pPr>
            <a:endParaRPr lang="en-IN" dirty="0"/>
          </a:p>
        </p:txBody>
      </p:sp>
      <p:pic>
        <p:nvPicPr>
          <p:cNvPr id="4" name="Picture 3"/>
          <p:cNvPicPr/>
          <p:nvPr/>
        </p:nvPicPr>
        <p:blipFill rotWithShape="1">
          <a:blip r:embed="rId2"/>
          <a:srcRect l="3387" t="23656" r="63651" b="19355"/>
          <a:stretch/>
        </p:blipFill>
        <p:spPr bwMode="auto">
          <a:xfrm>
            <a:off x="611560" y="1340768"/>
            <a:ext cx="4536504" cy="2695178"/>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5580112" y="1052736"/>
            <a:ext cx="2808312" cy="2677656"/>
          </a:xfrm>
          <a:prstGeom prst="rect">
            <a:avLst/>
          </a:prstGeom>
        </p:spPr>
        <p:txBody>
          <a:bodyPr wrap="square">
            <a:spAutoFit/>
          </a:bodyPr>
          <a:lstStyle/>
          <a:p>
            <a:endParaRPr lang="en-IN" sz="1400" b="1" u="sng" dirty="0" smtClean="0"/>
          </a:p>
          <a:p>
            <a:r>
              <a:rPr lang="en-IN" sz="1400" b="1" dirty="0" smtClean="0"/>
              <a:t>Linear </a:t>
            </a:r>
            <a:r>
              <a:rPr lang="en-IN" sz="1400" b="1" dirty="0"/>
              <a:t>Discriminant </a:t>
            </a:r>
            <a:r>
              <a:rPr lang="en-IN" sz="1400" b="1" dirty="0" smtClean="0"/>
              <a:t>Analysis</a:t>
            </a:r>
          </a:p>
          <a:p>
            <a:endParaRPr lang="en-IN" sz="1400" dirty="0"/>
          </a:p>
          <a:p>
            <a:r>
              <a:rPr lang="en-IN" sz="1400" dirty="0"/>
              <a:t>[1] "class"      "posterior" "x"        </a:t>
            </a:r>
          </a:p>
          <a:p>
            <a:r>
              <a:rPr lang="en-IN" sz="1400" dirty="0"/>
              <a:t>        Truth</a:t>
            </a:r>
          </a:p>
          <a:p>
            <a:r>
              <a:rPr lang="en-IN" sz="1400" dirty="0"/>
              <a:t>Predict    No      Yes</a:t>
            </a:r>
          </a:p>
          <a:p>
            <a:r>
              <a:rPr lang="en-IN" sz="1400" dirty="0"/>
              <a:t>    No     1290    0</a:t>
            </a:r>
          </a:p>
          <a:p>
            <a:r>
              <a:rPr lang="en-IN" sz="1400" dirty="0"/>
              <a:t>    Yes    1          6</a:t>
            </a:r>
          </a:p>
          <a:p>
            <a:r>
              <a:rPr lang="en-IN" sz="1400" dirty="0"/>
              <a:t>Prediction Error =  0.077101 %</a:t>
            </a:r>
          </a:p>
          <a:p>
            <a:r>
              <a:rPr lang="en-IN" sz="1400" dirty="0"/>
              <a:t> </a:t>
            </a:r>
          </a:p>
          <a:p>
            <a:endParaRPr lang="en-IN" sz="1400" b="1" dirty="0">
              <a:latin typeface="Times New Roman" panose="02020603050405020304" pitchFamily="18" charset="0"/>
              <a:cs typeface="Times New Roman" panose="02020603050405020304" pitchFamily="18" charset="0"/>
            </a:endParaRPr>
          </a:p>
        </p:txBody>
      </p:sp>
      <p:sp>
        <p:nvSpPr>
          <p:cNvPr id="7" name="Rectangle 6"/>
          <p:cNvSpPr/>
          <p:nvPr/>
        </p:nvSpPr>
        <p:spPr>
          <a:xfrm>
            <a:off x="5148064" y="3284984"/>
            <a:ext cx="3816424" cy="738664"/>
          </a:xfrm>
          <a:prstGeom prst="rect">
            <a:avLst/>
          </a:prstGeom>
        </p:spPr>
        <p:txBody>
          <a:bodyPr wrap="square">
            <a:spAutoFit/>
          </a:bodyPr>
          <a:lstStyle/>
          <a:p>
            <a:r>
              <a:rPr lang="en-IN" sz="1400" dirty="0">
                <a:latin typeface="Arial" panose="020B0604020202020204" pitchFamily="34" charset="0"/>
                <a:cs typeface="Arial" panose="020B0604020202020204" pitchFamily="34" charset="0"/>
              </a:rPr>
              <a:t>Prediction error of Global Sales will more than 10 million dollar, using North American Sales and European Sales data is 0.19%.</a:t>
            </a:r>
          </a:p>
        </p:txBody>
      </p:sp>
      <p:pic>
        <p:nvPicPr>
          <p:cNvPr id="8" name="Picture 7"/>
          <p:cNvPicPr/>
          <p:nvPr/>
        </p:nvPicPr>
        <p:blipFill rotWithShape="1">
          <a:blip r:embed="rId3"/>
          <a:srcRect l="5443" t="40215" r="55000" b="18495"/>
          <a:stretch/>
        </p:blipFill>
        <p:spPr bwMode="auto">
          <a:xfrm>
            <a:off x="596728" y="4228638"/>
            <a:ext cx="4983384" cy="2304256"/>
          </a:xfrm>
          <a:prstGeom prst="rect">
            <a:avLst/>
          </a:prstGeom>
          <a:ln>
            <a:noFill/>
          </a:ln>
          <a:extLst>
            <a:ext uri="{53640926-AAD7-44D8-BBD7-CCE9431645EC}">
              <a14:shadowObscured xmlns:a14="http://schemas.microsoft.com/office/drawing/2010/main"/>
            </a:ext>
          </a:extLst>
        </p:spPr>
      </p:pic>
      <p:sp>
        <p:nvSpPr>
          <p:cNvPr id="9" name="Rectangle 8"/>
          <p:cNvSpPr/>
          <p:nvPr/>
        </p:nvSpPr>
        <p:spPr>
          <a:xfrm>
            <a:off x="5371504" y="4365104"/>
            <a:ext cx="3568976" cy="2031325"/>
          </a:xfrm>
          <a:prstGeom prst="rect">
            <a:avLst/>
          </a:prstGeom>
        </p:spPr>
        <p:txBody>
          <a:bodyPr wrap="square">
            <a:spAutoFit/>
          </a:bodyPr>
          <a:lstStyle/>
          <a:p>
            <a:pPr marL="109728" indent="0">
              <a:buNone/>
            </a:pPr>
            <a:endParaRPr lang="en-IN" dirty="0"/>
          </a:p>
          <a:p>
            <a:r>
              <a:rPr lang="en-IN" dirty="0">
                <a:latin typeface="Times New Roman" panose="02020603050405020304" pitchFamily="18" charset="0"/>
                <a:cs typeface="Times New Roman" panose="02020603050405020304" pitchFamily="18" charset="0"/>
              </a:rPr>
              <a:t>Linear Regression by Linear Discriminant Analysis - Prediction error of Global Sales will more than 10 million dollar, using North American Sales and European Sales data is </a:t>
            </a:r>
            <a:r>
              <a:rPr lang="en-IN" dirty="0" smtClean="0">
                <a:latin typeface="Times New Roman" panose="02020603050405020304" pitchFamily="18" charset="0"/>
                <a:cs typeface="Times New Roman" panose="02020603050405020304" pitchFamily="18" charset="0"/>
              </a:rPr>
              <a:t>0.77%.</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3394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562074"/>
          </a:xfrm>
        </p:spPr>
        <p:txBody>
          <a:bodyPr>
            <a:normAutofit/>
          </a:bodyPr>
          <a:lstStyle/>
          <a:p>
            <a:pPr algn="ctr"/>
            <a:r>
              <a:rPr lang="en-IN" sz="2400" b="1" dirty="0" smtClean="0">
                <a:solidFill>
                  <a:schemeClr val="tx1"/>
                </a:solidFill>
                <a:effectLst/>
                <a:latin typeface="Arial" panose="020B0604020202020204" pitchFamily="34" charset="0"/>
                <a:cs typeface="Arial" panose="020B0604020202020204" pitchFamily="34" charset="0"/>
              </a:rPr>
              <a:t>Support </a:t>
            </a:r>
            <a:r>
              <a:rPr lang="en-IN" sz="2400" b="1" dirty="0">
                <a:solidFill>
                  <a:schemeClr val="tx1"/>
                </a:solidFill>
                <a:effectLst/>
                <a:latin typeface="Arial" panose="020B0604020202020204" pitchFamily="34" charset="0"/>
                <a:cs typeface="Arial" panose="020B0604020202020204" pitchFamily="34" charset="0"/>
              </a:rPr>
              <a:t>Vector </a:t>
            </a:r>
            <a:r>
              <a:rPr lang="en-IN" sz="2400" b="1" dirty="0" smtClean="0">
                <a:solidFill>
                  <a:schemeClr val="tx1"/>
                </a:solidFill>
                <a:effectLst/>
                <a:latin typeface="Arial" panose="020B0604020202020204" pitchFamily="34" charset="0"/>
                <a:cs typeface="Arial" panose="020B0604020202020204" pitchFamily="34" charset="0"/>
              </a:rPr>
              <a:t>Machines</a:t>
            </a:r>
            <a:endParaRPr lang="en-IN" sz="24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25</a:t>
            </a:fld>
            <a:endParaRPr lang="en-IN"/>
          </a:p>
        </p:txBody>
      </p:sp>
      <p:sp>
        <p:nvSpPr>
          <p:cNvPr id="2" name="Content Placeholder 1"/>
          <p:cNvSpPr>
            <a:spLocks noGrp="1"/>
          </p:cNvSpPr>
          <p:nvPr>
            <p:ph sz="quarter" idx="1"/>
          </p:nvPr>
        </p:nvSpPr>
        <p:spPr>
          <a:xfrm>
            <a:off x="179512" y="836712"/>
            <a:ext cx="8784976" cy="5688632"/>
          </a:xfrm>
        </p:spPr>
        <p:txBody>
          <a:bodyPr>
            <a:normAutofit/>
          </a:bodyPr>
          <a:lstStyle/>
          <a:p>
            <a:pPr marL="109728" indent="0">
              <a:buNone/>
            </a:pPr>
            <a:endParaRPr lang="en-IN" sz="1800" b="1" dirty="0" smtClean="0">
              <a:latin typeface="Times New Roman" panose="02020603050405020304" pitchFamily="18" charset="0"/>
              <a:cs typeface="Times New Roman" panose="02020603050405020304" pitchFamily="18" charset="0"/>
            </a:endParaRPr>
          </a:p>
          <a:p>
            <a:pPr marL="109728" indent="0">
              <a:buNone/>
            </a:pPr>
            <a:r>
              <a:rPr lang="en-IN" sz="1800" b="1" dirty="0" smtClean="0">
                <a:latin typeface="Times New Roman" panose="02020603050405020304" pitchFamily="18" charset="0"/>
                <a:cs typeface="Times New Roman" panose="02020603050405020304" pitchFamily="18" charset="0"/>
              </a:rPr>
              <a:t>Linear </a:t>
            </a:r>
            <a:r>
              <a:rPr lang="en-IN" sz="1800" b="1" dirty="0">
                <a:latin typeface="Times New Roman" panose="02020603050405020304" pitchFamily="18" charset="0"/>
                <a:cs typeface="Times New Roman" panose="02020603050405020304" pitchFamily="18" charset="0"/>
              </a:rPr>
              <a:t>classification</a:t>
            </a:r>
            <a:endParaRPr lang="en-IN" sz="1800" dirty="0">
              <a:latin typeface="Times New Roman" panose="02020603050405020304" pitchFamily="18" charset="0"/>
              <a:cs typeface="Times New Roman" panose="02020603050405020304" pitchFamily="18" charset="0"/>
            </a:endParaRPr>
          </a:p>
          <a:p>
            <a:pPr algn="ctr">
              <a:buClrTx/>
              <a:buSzPct val="100000"/>
              <a:buFont typeface="Arial" panose="020B0604020202020204" pitchFamily="34" charset="0"/>
              <a:buChar char="•"/>
            </a:pPr>
            <a:r>
              <a:rPr lang="en-IN" sz="1200" b="1" dirty="0" smtClean="0">
                <a:latin typeface="Times New Roman" panose="02020603050405020304" pitchFamily="18" charset="0"/>
                <a:cs typeface="Times New Roman" panose="02020603050405020304" pitchFamily="18" charset="0"/>
              </a:rPr>
              <a:t>Prediction </a:t>
            </a:r>
            <a:r>
              <a:rPr lang="en-IN" sz="1200" b="1" dirty="0">
                <a:latin typeface="Times New Roman" panose="02020603050405020304" pitchFamily="18" charset="0"/>
                <a:cs typeface="Times New Roman" panose="02020603050405020304" pitchFamily="18" charset="0"/>
              </a:rPr>
              <a:t>: Support Vector Machines</a:t>
            </a:r>
            <a:endParaRPr lang="en-IN" sz="1200" dirty="0">
              <a:latin typeface="Times New Roman" panose="02020603050405020304" pitchFamily="18" charset="0"/>
              <a:cs typeface="Times New Roman" panose="02020603050405020304" pitchFamily="18" charset="0"/>
            </a:endParaRP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Truth</a:t>
            </a:r>
          </a:p>
          <a:p>
            <a:pPr marL="109728" indent="0" algn="ctr">
              <a:buNone/>
            </a:pPr>
            <a:r>
              <a:rPr lang="en-IN" sz="1500" dirty="0" smtClean="0">
                <a:latin typeface="Times New Roman" panose="02020603050405020304" pitchFamily="18" charset="0"/>
                <a:cs typeface="Times New Roman" panose="02020603050405020304" pitchFamily="18" charset="0"/>
              </a:rPr>
              <a:t>       Model   </a:t>
            </a:r>
            <a:r>
              <a:rPr lang="en-IN" sz="1500" dirty="0">
                <a:latin typeface="Times New Roman" panose="02020603050405020304" pitchFamily="18" charset="0"/>
                <a:cs typeface="Times New Roman" panose="02020603050405020304" pitchFamily="18" charset="0"/>
              </a:rPr>
              <a:t>-1       1</a:t>
            </a: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-1      5558    2</a:t>
            </a: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1          5       32</a:t>
            </a:r>
          </a:p>
          <a:p>
            <a:pPr algn="ctr">
              <a:buClrTx/>
              <a:buSzPct val="1000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Model Error =  0.125067 %       </a:t>
            </a:r>
          </a:p>
          <a:p>
            <a:pPr marL="109728" indent="0" algn="ctr">
              <a:buNone/>
            </a:pPr>
            <a:r>
              <a:rPr lang="en-IN" sz="1500" dirty="0" smtClean="0">
                <a:latin typeface="Times New Roman" panose="02020603050405020304" pitchFamily="18" charset="0"/>
                <a:cs typeface="Times New Roman" panose="02020603050405020304" pitchFamily="18" charset="0"/>
              </a:rPr>
              <a:t>           </a:t>
            </a: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Truth</a:t>
            </a:r>
          </a:p>
          <a:p>
            <a:pPr marL="109728" indent="0" algn="ctr">
              <a:buNone/>
            </a:pPr>
            <a:r>
              <a:rPr lang="en-IN" sz="1500" dirty="0" smtClean="0">
                <a:latin typeface="Times New Roman" panose="02020603050405020304" pitchFamily="18" charset="0"/>
                <a:cs typeface="Times New Roman" panose="02020603050405020304" pitchFamily="18" charset="0"/>
              </a:rPr>
              <a:t>        Predict   </a:t>
            </a:r>
            <a:r>
              <a:rPr lang="en-IN" sz="1500" dirty="0">
                <a:latin typeface="Times New Roman" panose="02020603050405020304" pitchFamily="18" charset="0"/>
                <a:cs typeface="Times New Roman" panose="02020603050405020304" pitchFamily="18" charset="0"/>
              </a:rPr>
              <a:t>-1    1</a:t>
            </a: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-1    1290   0</a:t>
            </a:r>
          </a:p>
          <a:p>
            <a:pPr marL="109728" indent="0" algn="ctr">
              <a:buNone/>
            </a:pPr>
            <a:r>
              <a:rPr lang="en-IN" sz="1500" dirty="0" smtClean="0">
                <a:latin typeface="Times New Roman" panose="02020603050405020304" pitchFamily="18" charset="0"/>
                <a:cs typeface="Times New Roman" panose="02020603050405020304" pitchFamily="18" charset="0"/>
              </a:rPr>
              <a:t>               </a:t>
            </a:r>
            <a:r>
              <a:rPr lang="en-IN" sz="1500" dirty="0">
                <a:latin typeface="Times New Roman" panose="02020603050405020304" pitchFamily="18" charset="0"/>
                <a:cs typeface="Times New Roman" panose="02020603050405020304" pitchFamily="18" charset="0"/>
              </a:rPr>
              <a:t>1      1         6</a:t>
            </a:r>
          </a:p>
          <a:p>
            <a:pPr algn="ctr">
              <a:buClrTx/>
              <a:buSzPct val="1000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Prediction Error  =  0.077101 </a:t>
            </a:r>
            <a:r>
              <a:rPr lang="en-IN" sz="1500" dirty="0" smtClean="0">
                <a:latin typeface="Times New Roman" panose="02020603050405020304" pitchFamily="18" charset="0"/>
                <a:cs typeface="Times New Roman" panose="02020603050405020304" pitchFamily="18" charset="0"/>
              </a:rPr>
              <a:t>%</a:t>
            </a:r>
          </a:p>
          <a:p>
            <a:pPr algn="ctr"/>
            <a:endParaRPr lang="en-IN" sz="1500" dirty="0" smtClean="0">
              <a:latin typeface="Times New Roman" panose="02020603050405020304" pitchFamily="18" charset="0"/>
              <a:cs typeface="Times New Roman" panose="02020603050405020304" pitchFamily="18" charset="0"/>
            </a:endParaRPr>
          </a:p>
          <a:p>
            <a:pPr marL="109728" indent="0" algn="ctr">
              <a:buNone/>
            </a:pPr>
            <a:endParaRPr lang="en-IN" sz="1500" dirty="0">
              <a:latin typeface="Times New Roman" panose="02020603050405020304" pitchFamily="18" charset="0"/>
              <a:cs typeface="Times New Roman" panose="02020603050405020304" pitchFamily="18" charset="0"/>
            </a:endParaRPr>
          </a:p>
          <a:p>
            <a:pPr>
              <a:buClrTx/>
              <a:buSzPct val="100000"/>
              <a:buFont typeface="Arial" panose="020B0604020202020204" pitchFamily="34" charset="0"/>
              <a:buChar char="•"/>
            </a:pPr>
            <a:r>
              <a:rPr lang="en-IN" sz="1500" dirty="0">
                <a:latin typeface="Times New Roman" panose="02020603050405020304" pitchFamily="18" charset="0"/>
                <a:cs typeface="Times New Roman" panose="02020603050405020304" pitchFamily="18" charset="0"/>
              </a:rPr>
              <a:t>SVM Linear - Prediction error of Global Sales will more than 10 million dollar, using North American Sales and European Sales data </a:t>
            </a:r>
            <a:r>
              <a:rPr lang="en-IN" sz="1500">
                <a:latin typeface="Times New Roman" panose="02020603050405020304" pitchFamily="18" charset="0"/>
                <a:cs typeface="Times New Roman" panose="02020603050405020304" pitchFamily="18" charset="0"/>
              </a:rPr>
              <a:t>is </a:t>
            </a:r>
            <a:r>
              <a:rPr lang="en-IN" sz="1500" smtClean="0">
                <a:latin typeface="Times New Roman" panose="02020603050405020304" pitchFamily="18" charset="0"/>
                <a:cs typeface="Times New Roman" panose="02020603050405020304" pitchFamily="18" charset="0"/>
              </a:rPr>
              <a:t>0.077%</a:t>
            </a:r>
            <a:endParaRPr lang="en-IN"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88102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4082"/>
          </a:xfrm>
        </p:spPr>
        <p:txBody>
          <a:bodyPr>
            <a:normAutofit/>
          </a:bodyPr>
          <a:lstStyle/>
          <a:p>
            <a:pPr algn="ctr"/>
            <a:r>
              <a:rPr lang="en-IN" sz="2400" b="1" dirty="0">
                <a:solidFill>
                  <a:schemeClr val="tx1"/>
                </a:solidFill>
                <a:latin typeface="Arial" panose="020B0604020202020204" pitchFamily="34" charset="0"/>
                <a:cs typeface="Arial" panose="020B0604020202020204" pitchFamily="34" charset="0"/>
              </a:rPr>
              <a:t>Descriptive Conclusion </a:t>
            </a:r>
          </a:p>
        </p:txBody>
      </p:sp>
      <p:sp>
        <p:nvSpPr>
          <p:cNvPr id="4" name="Slide Number Placeholder 3"/>
          <p:cNvSpPr>
            <a:spLocks noGrp="1"/>
          </p:cNvSpPr>
          <p:nvPr>
            <p:ph type="sldNum" sz="quarter" idx="12"/>
          </p:nvPr>
        </p:nvSpPr>
        <p:spPr/>
        <p:txBody>
          <a:bodyPr/>
          <a:lstStyle/>
          <a:p>
            <a:fld id="{77EB9EDE-CF7F-4731-BB86-9275167D308B}" type="slidenum">
              <a:rPr lang="en-IN" smtClean="0"/>
              <a:t>26</a:t>
            </a:fld>
            <a:endParaRPr lang="en-IN"/>
          </a:p>
        </p:txBody>
      </p:sp>
      <p:sp>
        <p:nvSpPr>
          <p:cNvPr id="2" name="Content Placeholder 1"/>
          <p:cNvSpPr>
            <a:spLocks noGrp="1"/>
          </p:cNvSpPr>
          <p:nvPr>
            <p:ph sz="quarter" idx="1"/>
          </p:nvPr>
        </p:nvSpPr>
        <p:spPr>
          <a:xfrm>
            <a:off x="457200" y="1052736"/>
            <a:ext cx="8229600" cy="5472608"/>
          </a:xfrm>
        </p:spPr>
        <p:txBody>
          <a:bodyPr>
            <a:noAutofit/>
          </a:bodyPr>
          <a:lstStyle/>
          <a:p>
            <a:pPr>
              <a:buClrTx/>
              <a:buSzPct val="100000"/>
              <a:buFont typeface="Arial" panose="020B0604020202020204" pitchFamily="34" charset="0"/>
              <a:buChar char="•"/>
            </a:pPr>
            <a:r>
              <a:rPr lang="en-US" sz="2400" dirty="0">
                <a:latin typeface="Arial" panose="020B0604020202020204" pitchFamily="34" charset="0"/>
                <a:cs typeface="Arial" panose="020B0604020202020204" pitchFamily="34" charset="0"/>
              </a:rPr>
              <a:t>Global and regional sales are not distributed normally, while their log values are close to normal distribution. Most regional sales have the similar pattern as global sales</a:t>
            </a:r>
            <a:r>
              <a:rPr lang="en-US" sz="2400" dirty="0" smtClean="0">
                <a:latin typeface="Arial" panose="020B0604020202020204" pitchFamily="34" charset="0"/>
                <a:cs typeface="Arial" panose="020B0604020202020204" pitchFamily="34" charset="0"/>
              </a:rPr>
              <a:t>.</a:t>
            </a:r>
          </a:p>
          <a:p>
            <a:pPr>
              <a:buClrTx/>
              <a:buSzPct val="1000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a:latin typeface="Arial" panose="020B0604020202020204" pitchFamily="34" charset="0"/>
                <a:cs typeface="Arial" panose="020B0604020202020204" pitchFamily="34" charset="0"/>
              </a:rPr>
              <a:t>There is positive correlation between critic score and user score. In total, Critic score is lower than user score. No apparent correlation was found between scores and their counts</a:t>
            </a:r>
            <a:r>
              <a:rPr lang="en-US" sz="2400" dirty="0" smtClean="0">
                <a:latin typeface="Arial" panose="020B0604020202020204" pitchFamily="34" charset="0"/>
                <a:cs typeface="Arial" panose="020B0604020202020204" pitchFamily="34" charset="0"/>
              </a:rPr>
              <a:t>.</a:t>
            </a:r>
          </a:p>
          <a:p>
            <a:pPr>
              <a:buClrTx/>
              <a:buSzPct val="1000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a:latin typeface="Arial" panose="020B0604020202020204" pitchFamily="34" charset="0"/>
                <a:cs typeface="Arial" panose="020B0604020202020204" pitchFamily="34" charset="0"/>
              </a:rPr>
              <a:t>Critic score, user score count log, genre, rating, platform, and publisher together affect the global sales log. Critic score is the most important contributor.</a:t>
            </a: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0596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634082"/>
          </a:xfrm>
        </p:spPr>
        <p:txBody>
          <a:bodyPr>
            <a:normAutofit/>
          </a:bodyPr>
          <a:lstStyle/>
          <a:p>
            <a:pPr algn="ctr"/>
            <a:r>
              <a:rPr lang="en-IN" sz="2400" b="1" dirty="0" smtClean="0">
                <a:solidFill>
                  <a:schemeClr val="tx1">
                    <a:lumMod val="95000"/>
                    <a:lumOff val="5000"/>
                  </a:schemeClr>
                </a:solidFill>
                <a:latin typeface="Arial" panose="020B0604020202020204" pitchFamily="34" charset="0"/>
                <a:cs typeface="Arial" panose="020B0604020202020204" pitchFamily="34" charset="0"/>
              </a:rPr>
              <a:t>Prediction conclusion </a:t>
            </a:r>
            <a:endParaRPr lang="en-IN" sz="24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27</a:t>
            </a:fld>
            <a:endParaRPr lang="en-IN"/>
          </a:p>
        </p:txBody>
      </p:sp>
      <p:sp>
        <p:nvSpPr>
          <p:cNvPr id="2" name="Content Placeholder 1"/>
          <p:cNvSpPr>
            <a:spLocks noGrp="1"/>
          </p:cNvSpPr>
          <p:nvPr>
            <p:ph sz="quarter" idx="1"/>
          </p:nvPr>
        </p:nvSpPr>
        <p:spPr>
          <a:xfrm>
            <a:off x="107504" y="980728"/>
            <a:ext cx="8928992" cy="5760640"/>
          </a:xfrm>
        </p:spPr>
        <p:txBody>
          <a:bodyPr>
            <a:noAutofit/>
          </a:bodyPr>
          <a:lstStyle/>
          <a:p>
            <a:pPr>
              <a:buClrTx/>
              <a:buSzPct val="10000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we </a:t>
            </a:r>
            <a:r>
              <a:rPr lang="en-IN" sz="2400" dirty="0">
                <a:latin typeface="Arial" panose="020B0604020202020204" pitchFamily="34" charset="0"/>
                <a:cs typeface="Arial" panose="020B0604020202020204" pitchFamily="34" charset="0"/>
              </a:rPr>
              <a:t>contrast the predictive effects of linear </a:t>
            </a:r>
            <a:r>
              <a:rPr lang="en-IN" sz="2400" dirty="0" smtClean="0">
                <a:latin typeface="Arial" panose="020B0604020202020204" pitchFamily="34" charset="0"/>
                <a:cs typeface="Arial" panose="020B0604020202020204" pitchFamily="34" charset="0"/>
              </a:rPr>
              <a:t>regression, support </a:t>
            </a:r>
            <a:r>
              <a:rPr lang="en-IN" sz="2400" dirty="0">
                <a:latin typeface="Arial" panose="020B0604020202020204" pitchFamily="34" charset="0"/>
                <a:cs typeface="Arial" panose="020B0604020202020204" pitchFamily="34" charset="0"/>
              </a:rPr>
              <a:t>vector regression, random forest and decision tree models</a:t>
            </a:r>
            <a:r>
              <a:rPr lang="en-IN" sz="2400" dirty="0" smtClean="0">
                <a:latin typeface="Arial" panose="020B0604020202020204" pitchFamily="34" charset="0"/>
                <a:cs typeface="Arial" panose="020B0604020202020204" pitchFamily="34" charset="0"/>
              </a:rPr>
              <a:t>.</a:t>
            </a:r>
          </a:p>
          <a:p>
            <a:pPr>
              <a:buClrTx/>
              <a:buSzPct val="1000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marL="36576" indent="0">
              <a:buClrTx/>
              <a:buSzPct val="100000"/>
              <a:buNone/>
            </a:pPr>
            <a:r>
              <a:rPr lang="en-IN" sz="2400" dirty="0" smtClean="0">
                <a:latin typeface="Arial" panose="020B0604020202020204" pitchFamily="34" charset="0"/>
                <a:cs typeface="Arial" panose="020B0604020202020204" pitchFamily="34" charset="0"/>
              </a:rPr>
              <a:t> </a:t>
            </a: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We </a:t>
            </a:r>
            <a:r>
              <a:rPr lang="en-IN" sz="2400" dirty="0">
                <a:latin typeface="Arial" panose="020B0604020202020204" pitchFamily="34" charset="0"/>
                <a:cs typeface="Arial" panose="020B0604020202020204" pitchFamily="34" charset="0"/>
              </a:rPr>
              <a:t>choose linear regression as the baseline model and introduce its </a:t>
            </a:r>
            <a:r>
              <a:rPr lang="en-IN" sz="2400" dirty="0" smtClean="0">
                <a:latin typeface="Arial" panose="020B0604020202020204" pitchFamily="34" charset="0"/>
                <a:cs typeface="Arial" panose="020B0604020202020204" pitchFamily="34" charset="0"/>
              </a:rPr>
              <a:t>prediction result </a:t>
            </a:r>
            <a:r>
              <a:rPr lang="en-IN" sz="2400" dirty="0">
                <a:latin typeface="Arial" panose="020B0604020202020204" pitchFamily="34" charset="0"/>
                <a:cs typeface="Arial" panose="020B0604020202020204" pitchFamily="34" charset="0"/>
              </a:rPr>
              <a:t>into the result comparison</a:t>
            </a:r>
            <a:r>
              <a:rPr lang="en-IN" sz="2400" dirty="0" smtClean="0">
                <a:latin typeface="Arial" panose="020B0604020202020204" pitchFamily="34" charset="0"/>
                <a:cs typeface="Arial" panose="020B0604020202020204" pitchFamily="34" charset="0"/>
              </a:rPr>
              <a:t>.</a:t>
            </a:r>
          </a:p>
          <a:p>
            <a:pPr>
              <a:buClrTx/>
              <a:buSzPct val="1000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400" dirty="0" smtClean="0">
                <a:latin typeface="Arial" panose="020B0604020202020204" pitchFamily="34" charset="0"/>
                <a:cs typeface="Arial" panose="020B0604020202020204" pitchFamily="34" charset="0"/>
              </a:rPr>
              <a:t>The </a:t>
            </a:r>
            <a:r>
              <a:rPr lang="en-IN" sz="2400" dirty="0">
                <a:latin typeface="Arial" panose="020B0604020202020204" pitchFamily="34" charset="0"/>
                <a:cs typeface="Arial" panose="020B0604020202020204" pitchFamily="34" charset="0"/>
              </a:rPr>
              <a:t>baseline model (linear regression)’s accuracy result, which is </a:t>
            </a:r>
            <a:r>
              <a:rPr lang="en-IN" sz="2400" dirty="0" smtClean="0">
                <a:latin typeface="Arial" panose="020B0604020202020204" pitchFamily="34" charset="0"/>
                <a:cs typeface="Arial" panose="020B0604020202020204" pitchFamily="34" charset="0"/>
              </a:rPr>
              <a:t>77%, </a:t>
            </a:r>
            <a:r>
              <a:rPr lang="en-IN" sz="2400" dirty="0">
                <a:latin typeface="Arial" panose="020B0604020202020204" pitchFamily="34" charset="0"/>
                <a:cs typeface="Arial" panose="020B0604020202020204" pitchFamily="34" charset="0"/>
              </a:rPr>
              <a:t>is not </a:t>
            </a:r>
            <a:r>
              <a:rPr lang="en-IN" sz="2400" dirty="0" smtClean="0">
                <a:latin typeface="Arial" panose="020B0604020202020204" pitchFamily="34" charset="0"/>
                <a:cs typeface="Arial" panose="020B0604020202020204" pitchFamily="34" charset="0"/>
              </a:rPr>
              <a:t>ideal. </a:t>
            </a:r>
          </a:p>
          <a:p>
            <a:endParaRPr lang="en-IN" sz="2400" dirty="0"/>
          </a:p>
        </p:txBody>
      </p:sp>
    </p:spTree>
    <p:extLst>
      <p:ext uri="{BB962C8B-B14F-4D97-AF65-F5344CB8AC3E}">
        <p14:creationId xmlns:p14="http://schemas.microsoft.com/office/powerpoint/2010/main" val="9347233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7EB9EDE-CF7F-4731-BB86-9275167D308B}" type="slidenum">
              <a:rPr lang="en-IN" smtClean="0"/>
              <a:t>28</a:t>
            </a:fld>
            <a:endParaRPr lang="en-IN"/>
          </a:p>
        </p:txBody>
      </p:sp>
      <p:sp>
        <p:nvSpPr>
          <p:cNvPr id="3" name="Content Placeholder 2"/>
          <p:cNvSpPr>
            <a:spLocks noGrp="1"/>
          </p:cNvSpPr>
          <p:nvPr>
            <p:ph sz="quarter" idx="1"/>
          </p:nvPr>
        </p:nvSpPr>
        <p:spPr>
          <a:xfrm>
            <a:off x="395536" y="332656"/>
            <a:ext cx="8352928" cy="6048672"/>
          </a:xfrm>
        </p:spPr>
        <p:txBody>
          <a:bodyPr>
            <a:normAutofit/>
          </a:bodyPr>
          <a:lstStyle/>
          <a:p>
            <a:pPr>
              <a:buClrTx/>
              <a:buSzPct val="100000"/>
              <a:buFont typeface="Arial" panose="020B0604020202020204" pitchFamily="34" charset="0"/>
              <a:buChar char="•"/>
            </a:pPr>
            <a:r>
              <a:rPr lang="en-IN" sz="2400" dirty="0">
                <a:latin typeface="Arial" panose="020B0604020202020204" pitchFamily="34" charset="0"/>
                <a:cs typeface="Arial" panose="020B0604020202020204" pitchFamily="34" charset="0"/>
              </a:rPr>
              <a:t>Random forest, Decision tree and support vector regression are 99%, 80%, 77% respectively. It is observed that random forest model performs the best among them, with the result of 99%. </a:t>
            </a: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IN" sz="2400"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IN"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400" dirty="0">
                <a:latin typeface="Arial" panose="020B0604020202020204" pitchFamily="34" charset="0"/>
                <a:cs typeface="Arial" panose="020B0604020202020204" pitchFamily="34" charset="0"/>
              </a:rPr>
              <a:t>Compared with the other prediction models random forest model plays a prominent role in improving video game sales prediction accuracy in the field of large-scale product sales data.</a:t>
            </a:r>
          </a:p>
          <a:p>
            <a:endParaRPr lang="en-IN" dirty="0"/>
          </a:p>
        </p:txBody>
      </p:sp>
    </p:spTree>
    <p:extLst>
      <p:ext uri="{BB962C8B-B14F-4D97-AF65-F5344CB8AC3E}">
        <p14:creationId xmlns:p14="http://schemas.microsoft.com/office/powerpoint/2010/main" val="2868083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7EB9EDE-CF7F-4731-BB86-9275167D308B}" type="slidenum">
              <a:rPr lang="en-IN" smtClean="0"/>
              <a:t>29</a:t>
            </a:fld>
            <a:endParaRPr lang="en-IN"/>
          </a:p>
        </p:txBody>
      </p:sp>
      <p:sp>
        <p:nvSpPr>
          <p:cNvPr id="3" name="Content Placeholder 2"/>
          <p:cNvSpPr>
            <a:spLocks noGrp="1"/>
          </p:cNvSpPr>
          <p:nvPr>
            <p:ph sz="quarter" idx="1"/>
          </p:nvPr>
        </p:nvSpPr>
        <p:spPr/>
        <p:txBody>
          <a:bodyPr>
            <a:normAutofit/>
          </a:bodyPr>
          <a:lstStyle/>
          <a:p>
            <a:pPr marL="0" indent="0" algn="ctr">
              <a:buNone/>
            </a:pPr>
            <a:endParaRPr lang="en-IN" sz="9600" b="1" dirty="0" smtClean="0">
              <a:latin typeface="Times New Roman" panose="02020603050405020304" pitchFamily="18" charset="0"/>
              <a:cs typeface="Times New Roman" panose="02020603050405020304" pitchFamily="18" charset="0"/>
            </a:endParaRPr>
          </a:p>
          <a:p>
            <a:pPr marL="0" indent="0" algn="ctr">
              <a:buNone/>
            </a:pPr>
            <a:r>
              <a:rPr lang="en-IN" sz="9600" b="1" dirty="0" smtClean="0">
                <a:latin typeface="Times New Roman" panose="02020603050405020304" pitchFamily="18" charset="0"/>
                <a:cs typeface="Times New Roman" panose="02020603050405020304" pitchFamily="18" charset="0"/>
              </a:rPr>
              <a:t>Thank you </a:t>
            </a:r>
            <a:endParaRPr lang="en-IN" sz="9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224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pPr algn="ctr"/>
            <a:r>
              <a:rPr lang="en-IN" sz="3600" b="1" dirty="0" smtClean="0">
                <a:solidFill>
                  <a:schemeClr val="tx1"/>
                </a:solidFill>
                <a:latin typeface="Arial" panose="020B0604020202020204" pitchFamily="34" charset="0"/>
                <a:cs typeface="Arial" panose="020B0604020202020204" pitchFamily="34" charset="0"/>
              </a:rPr>
              <a:t>Introduction</a:t>
            </a:r>
            <a:endParaRPr lang="en-IN" sz="36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3</a:t>
            </a:fld>
            <a:endParaRPr lang="en-IN"/>
          </a:p>
        </p:txBody>
      </p:sp>
      <p:sp>
        <p:nvSpPr>
          <p:cNvPr id="3" name="Content Placeholder 2"/>
          <p:cNvSpPr>
            <a:spLocks noGrp="1"/>
          </p:cNvSpPr>
          <p:nvPr>
            <p:ph sz="quarter" idx="1"/>
          </p:nvPr>
        </p:nvSpPr>
        <p:spPr>
          <a:xfrm>
            <a:off x="457200" y="980728"/>
            <a:ext cx="8229600" cy="5544616"/>
          </a:xfrm>
        </p:spPr>
        <p:txBody>
          <a:bodyPr>
            <a:noAutofit/>
          </a:bodyPr>
          <a:lstStyle/>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A video game is an electronic game that can be played on a computing device, such as a personal computer, gaming console or mobile phone. </a:t>
            </a:r>
          </a:p>
          <a:p>
            <a:pPr>
              <a:buClrTx/>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Depending on the platform, video games can be subcategorized into computer games (for personal computer )and console games(need some remote or other device to play). </a:t>
            </a:r>
          </a:p>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Example : console game gta5, spider man, Minecraft.</a:t>
            </a:r>
          </a:p>
          <a:p>
            <a:pPr>
              <a:buClrTx/>
              <a:buSzPct val="100000"/>
              <a:buFont typeface="Arial" panose="020B0604020202020204" pitchFamily="34" charset="0"/>
              <a:buChar char="•"/>
            </a:pPr>
            <a:r>
              <a:rPr lang="en-US" sz="1800" dirty="0">
                <a:solidFill>
                  <a:schemeClr val="tx1"/>
                </a:solidFill>
                <a:latin typeface="Arial" panose="020B0604020202020204" pitchFamily="34" charset="0"/>
                <a:cs typeface="Arial" panose="020B0604020202020204" pitchFamily="34" charset="0"/>
              </a:rPr>
              <a:t> </a:t>
            </a:r>
            <a:r>
              <a:rPr lang="en-US" sz="1800" dirty="0" smtClean="0">
                <a:solidFill>
                  <a:schemeClr val="tx1"/>
                </a:solidFill>
                <a:latin typeface="Arial" panose="020B0604020202020204" pitchFamily="34" charset="0"/>
                <a:cs typeface="Arial" panose="020B0604020202020204" pitchFamily="34" charset="0"/>
              </a:rPr>
              <a:t>pc game (sonic, super mario)</a:t>
            </a:r>
          </a:p>
          <a:p>
            <a:pPr>
              <a:buClrTx/>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In recent years however, the emergence of social networks, smartphones and tablets introduced new categories such as mobile and social games. </a:t>
            </a:r>
          </a:p>
          <a:p>
            <a:pPr>
              <a:buClrTx/>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Video games have come a long way since the first games emerged in the 1970s. </a:t>
            </a:r>
          </a:p>
          <a:p>
            <a:pPr>
              <a:buClrTx/>
              <a:buSzPct val="100000"/>
              <a:buFont typeface="Arial" panose="020B0604020202020204" pitchFamily="34" charset="0"/>
              <a:buChar char="•"/>
            </a:pPr>
            <a:endParaRPr lang="en-US" sz="18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1800" dirty="0" smtClean="0">
                <a:solidFill>
                  <a:schemeClr val="tx1"/>
                </a:solidFill>
                <a:latin typeface="Arial" panose="020B0604020202020204" pitchFamily="34" charset="0"/>
                <a:cs typeface="Arial" panose="020B0604020202020204" pitchFamily="34" charset="0"/>
              </a:rPr>
              <a:t>Today's video games offer photorealistic graphics and simulate reality to a degree which is astonishing in many cases.</a:t>
            </a:r>
          </a:p>
          <a:p>
            <a:endParaRPr lang="en-IN" sz="1800" dirty="0">
              <a:latin typeface="+mj-lt"/>
            </a:endParaRPr>
          </a:p>
        </p:txBody>
      </p:sp>
    </p:spTree>
    <p:extLst>
      <p:ext uri="{BB962C8B-B14F-4D97-AF65-F5344CB8AC3E}">
        <p14:creationId xmlns:p14="http://schemas.microsoft.com/office/powerpoint/2010/main" val="4050517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490066"/>
          </a:xfrm>
        </p:spPr>
        <p:txBody>
          <a:bodyPr>
            <a:noAutofit/>
          </a:bodyPr>
          <a:lstStyle/>
          <a:p>
            <a:pPr algn="ctr"/>
            <a:r>
              <a:rPr lang="en-IN" sz="2800" b="1" dirty="0" smtClean="0">
                <a:solidFill>
                  <a:schemeClr val="tx1"/>
                </a:solidFill>
                <a:latin typeface="Arial" panose="020B0604020202020204" pitchFamily="34" charset="0"/>
                <a:cs typeface="Arial" panose="020B0604020202020204" pitchFamily="34" charset="0"/>
              </a:rPr>
              <a:t>Data  </a:t>
            </a:r>
            <a:endParaRPr lang="en-IN" sz="2800" b="1" dirty="0">
              <a:solidFill>
                <a:schemeClr val="tx1"/>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77EB9EDE-CF7F-4731-BB86-9275167D308B}" type="slidenum">
              <a:rPr lang="en-IN" smtClean="0"/>
              <a:t>4</a:t>
            </a:fld>
            <a:endParaRPr lang="en-IN"/>
          </a:p>
        </p:txBody>
      </p:sp>
      <p:sp>
        <p:nvSpPr>
          <p:cNvPr id="5" name="Content Placeholder 4"/>
          <p:cNvSpPr>
            <a:spLocks noGrp="1"/>
          </p:cNvSpPr>
          <p:nvPr>
            <p:ph sz="quarter" idx="1"/>
          </p:nvPr>
        </p:nvSpPr>
        <p:spPr>
          <a:xfrm>
            <a:off x="251520" y="764704"/>
            <a:ext cx="8784976" cy="5832648"/>
          </a:xfrm>
        </p:spPr>
        <p:txBody>
          <a:bodyPr>
            <a:noAutofit/>
          </a:bodyPr>
          <a:lstStyle/>
          <a:p>
            <a:pPr marL="109728" indent="0">
              <a:buNone/>
            </a:pPr>
            <a:r>
              <a:rPr lang="en-IN" sz="2400" b="1" u="sng" dirty="0">
                <a:latin typeface="Arial" panose="020B0604020202020204" pitchFamily="34" charset="0"/>
                <a:cs typeface="Arial" panose="020B0604020202020204" pitchFamily="34" charset="0"/>
                <a:hlinkClick r:id="rId2"/>
              </a:rPr>
              <a:t>https://www.kaggle.com/chuyachia/video-games-sales-prediction</a:t>
            </a:r>
            <a:r>
              <a:rPr lang="en-IN" sz="2400" b="1" dirty="0">
                <a:latin typeface="Arial" panose="020B0604020202020204" pitchFamily="34" charset="0"/>
                <a:cs typeface="Arial" panose="020B0604020202020204" pitchFamily="34" charset="0"/>
              </a:rPr>
              <a:t> - </a:t>
            </a:r>
            <a:r>
              <a:rPr lang="en-IN" sz="2400" dirty="0">
                <a:latin typeface="Arial" panose="020B0604020202020204" pitchFamily="34" charset="0"/>
                <a:cs typeface="Arial" panose="020B0604020202020204" pitchFamily="34" charset="0"/>
              </a:rPr>
              <a:t> </a:t>
            </a:r>
            <a:r>
              <a:rPr lang="en-IN" sz="2400" b="1" dirty="0" smtClean="0">
                <a:latin typeface="Arial" panose="020B0604020202020204" pitchFamily="34" charset="0"/>
                <a:cs typeface="Arial" panose="020B0604020202020204" pitchFamily="34" charset="0"/>
              </a:rPr>
              <a:t>“</a:t>
            </a:r>
            <a:r>
              <a:rPr lang="en-IN" sz="2400" b="1" dirty="0">
                <a:latin typeface="Arial" panose="020B0604020202020204" pitchFamily="34" charset="0"/>
                <a:cs typeface="Arial" panose="020B0604020202020204" pitchFamily="34" charset="0"/>
              </a:rPr>
              <a:t>Data Set</a:t>
            </a:r>
            <a:r>
              <a:rPr lang="en-IN" sz="2400" b="1"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109728" indent="0">
              <a:buNone/>
            </a:pPr>
            <a:r>
              <a:rPr lang="en-US" sz="2400" dirty="0" smtClean="0">
                <a:latin typeface="Arial" panose="020B0604020202020204" pitchFamily="34" charset="0"/>
                <a:cs typeface="Arial" panose="020B0604020202020204" pitchFamily="34" charset="0"/>
              </a:rPr>
              <a:t>1</a:t>
            </a:r>
            <a:r>
              <a:rPr lang="en-US" sz="2400" dirty="0" smtClean="0">
                <a:solidFill>
                  <a:schemeClr val="tx1"/>
                </a:solidFill>
                <a:latin typeface="Arial" panose="020B0604020202020204" pitchFamily="34" charset="0"/>
                <a:cs typeface="Arial" panose="020B0604020202020204" pitchFamily="34" charset="0"/>
              </a:rPr>
              <a:t>. Name</a:t>
            </a:r>
            <a:r>
              <a:rPr lang="en-US" sz="2400" dirty="0">
                <a:solidFill>
                  <a:schemeClr val="tx1"/>
                </a:solidFill>
                <a:latin typeface="Arial" panose="020B0604020202020204" pitchFamily="34" charset="0"/>
                <a:cs typeface="Arial" panose="020B0604020202020204" pitchFamily="34" charset="0"/>
              </a:rPr>
              <a:t>: Name of the game</a:t>
            </a:r>
          </a:p>
          <a:p>
            <a:pPr marL="109728" indent="0">
              <a:buNone/>
            </a:pPr>
            <a:r>
              <a:rPr lang="en-US" sz="2400" dirty="0" smtClean="0">
                <a:solidFill>
                  <a:schemeClr val="tx1"/>
                </a:solidFill>
                <a:latin typeface="Arial" panose="020B0604020202020204" pitchFamily="34" charset="0"/>
                <a:cs typeface="Arial" panose="020B0604020202020204" pitchFamily="34" charset="0"/>
              </a:rPr>
              <a:t>2. Platform</a:t>
            </a:r>
            <a:r>
              <a:rPr lang="en-US" sz="2400" dirty="0">
                <a:solidFill>
                  <a:schemeClr val="tx1"/>
                </a:solidFill>
                <a:latin typeface="Arial" panose="020B0604020202020204" pitchFamily="34" charset="0"/>
                <a:cs typeface="Arial" panose="020B0604020202020204" pitchFamily="34" charset="0"/>
              </a:rPr>
              <a:t>: Console on which the game is running</a:t>
            </a:r>
          </a:p>
          <a:p>
            <a:pPr marL="109728" indent="0">
              <a:buNone/>
            </a:pPr>
            <a:r>
              <a:rPr lang="en-US" sz="2400" dirty="0" smtClean="0">
                <a:solidFill>
                  <a:schemeClr val="tx1"/>
                </a:solidFill>
                <a:latin typeface="Arial" panose="020B0604020202020204" pitchFamily="34" charset="0"/>
                <a:cs typeface="Arial" panose="020B0604020202020204" pitchFamily="34" charset="0"/>
              </a:rPr>
              <a:t>3. </a:t>
            </a:r>
            <a:r>
              <a:rPr lang="en-US" sz="2400" dirty="0" err="1" smtClean="0">
                <a:solidFill>
                  <a:schemeClr val="tx1"/>
                </a:solidFill>
                <a:latin typeface="Arial" panose="020B0604020202020204" pitchFamily="34" charset="0"/>
                <a:cs typeface="Arial" panose="020B0604020202020204" pitchFamily="34" charset="0"/>
              </a:rPr>
              <a:t>Year_of_Release</a:t>
            </a:r>
            <a:r>
              <a:rPr lang="en-US" sz="2400" dirty="0">
                <a:solidFill>
                  <a:schemeClr val="tx1"/>
                </a:solidFill>
                <a:latin typeface="Arial" panose="020B0604020202020204" pitchFamily="34" charset="0"/>
                <a:cs typeface="Arial" panose="020B0604020202020204" pitchFamily="34" charset="0"/>
              </a:rPr>
              <a:t>: Year of the game released</a:t>
            </a:r>
          </a:p>
          <a:p>
            <a:pPr marL="109728" indent="0">
              <a:buNone/>
            </a:pPr>
            <a:r>
              <a:rPr lang="en-US" sz="2400" dirty="0" smtClean="0">
                <a:solidFill>
                  <a:schemeClr val="tx1"/>
                </a:solidFill>
                <a:latin typeface="Arial" panose="020B0604020202020204" pitchFamily="34" charset="0"/>
                <a:cs typeface="Arial" panose="020B0604020202020204" pitchFamily="34" charset="0"/>
              </a:rPr>
              <a:t>4. Genre</a:t>
            </a:r>
            <a:r>
              <a:rPr lang="en-US" sz="2400" dirty="0">
                <a:solidFill>
                  <a:schemeClr val="tx1"/>
                </a:solidFill>
                <a:latin typeface="Arial" panose="020B0604020202020204" pitchFamily="34" charset="0"/>
                <a:cs typeface="Arial" panose="020B0604020202020204" pitchFamily="34" charset="0"/>
              </a:rPr>
              <a:t>: Game’s category</a:t>
            </a:r>
          </a:p>
          <a:p>
            <a:pPr marL="109728" indent="0">
              <a:buNone/>
            </a:pPr>
            <a:r>
              <a:rPr lang="en-US" sz="2400" dirty="0" smtClean="0">
                <a:solidFill>
                  <a:schemeClr val="tx1"/>
                </a:solidFill>
                <a:latin typeface="Arial" panose="020B0604020202020204" pitchFamily="34" charset="0"/>
                <a:cs typeface="Arial" panose="020B0604020202020204" pitchFamily="34" charset="0"/>
              </a:rPr>
              <a:t>5. Publisher</a:t>
            </a:r>
            <a:r>
              <a:rPr lang="en-US" sz="2400" dirty="0">
                <a:solidFill>
                  <a:schemeClr val="tx1"/>
                </a:solidFill>
                <a:latin typeface="Arial" panose="020B0604020202020204" pitchFamily="34" charset="0"/>
                <a:cs typeface="Arial" panose="020B0604020202020204" pitchFamily="34" charset="0"/>
              </a:rPr>
              <a:t>: Publisher</a:t>
            </a:r>
          </a:p>
          <a:p>
            <a:pPr marL="109728" indent="0">
              <a:buNone/>
            </a:pPr>
            <a:r>
              <a:rPr lang="en-US" sz="2400" dirty="0" smtClean="0">
                <a:solidFill>
                  <a:schemeClr val="tx1"/>
                </a:solidFill>
                <a:latin typeface="Arial" panose="020B0604020202020204" pitchFamily="34" charset="0"/>
                <a:cs typeface="Arial" panose="020B0604020202020204" pitchFamily="34" charset="0"/>
              </a:rPr>
              <a:t>6. </a:t>
            </a:r>
            <a:r>
              <a:rPr lang="en-US" sz="2400" dirty="0" err="1" smtClean="0">
                <a:solidFill>
                  <a:schemeClr val="tx1"/>
                </a:solidFill>
                <a:latin typeface="Arial" panose="020B0604020202020204" pitchFamily="34" charset="0"/>
                <a:cs typeface="Arial" panose="020B0604020202020204" pitchFamily="34" charset="0"/>
              </a:rPr>
              <a:t>NA_Sales</a:t>
            </a:r>
            <a:r>
              <a:rPr lang="en-US" sz="2400" dirty="0">
                <a:solidFill>
                  <a:schemeClr val="tx1"/>
                </a:solidFill>
                <a:latin typeface="Arial" panose="020B0604020202020204" pitchFamily="34" charset="0"/>
                <a:cs typeface="Arial" panose="020B0604020202020204" pitchFamily="34" charset="0"/>
              </a:rPr>
              <a:t>: Game sales in North </a:t>
            </a:r>
            <a:r>
              <a:rPr lang="en-US" sz="2400" dirty="0" smtClean="0">
                <a:solidFill>
                  <a:schemeClr val="tx1"/>
                </a:solidFill>
                <a:latin typeface="Arial" panose="020B0604020202020204" pitchFamily="34" charset="0"/>
                <a:cs typeface="Arial" panose="020B0604020202020204" pitchFamily="34" charset="0"/>
              </a:rPr>
              <a:t>America</a:t>
            </a:r>
            <a:endParaRPr lang="en-US" sz="2400" dirty="0">
              <a:solidFill>
                <a:schemeClr val="tx1"/>
              </a:solidFill>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7. </a:t>
            </a:r>
            <a:r>
              <a:rPr lang="en-US" sz="2400" dirty="0" err="1" smtClean="0">
                <a:solidFill>
                  <a:schemeClr val="tx1"/>
                </a:solidFill>
                <a:latin typeface="Arial" panose="020B0604020202020204" pitchFamily="34" charset="0"/>
                <a:cs typeface="Arial" panose="020B0604020202020204" pitchFamily="34" charset="0"/>
              </a:rPr>
              <a:t>EU_Sales</a:t>
            </a:r>
            <a:r>
              <a:rPr lang="en-US" sz="2400" dirty="0">
                <a:solidFill>
                  <a:schemeClr val="tx1"/>
                </a:solidFill>
                <a:latin typeface="Arial" panose="020B0604020202020204" pitchFamily="34" charset="0"/>
                <a:cs typeface="Arial" panose="020B0604020202020204" pitchFamily="34" charset="0"/>
              </a:rPr>
              <a:t>: Game sales in the European </a:t>
            </a:r>
            <a:r>
              <a:rPr lang="en-US" sz="2400" dirty="0" smtClean="0">
                <a:solidFill>
                  <a:schemeClr val="tx1"/>
                </a:solidFill>
                <a:latin typeface="Arial" panose="020B0604020202020204" pitchFamily="34" charset="0"/>
                <a:cs typeface="Arial" panose="020B0604020202020204" pitchFamily="34" charset="0"/>
              </a:rPr>
              <a:t>Union</a:t>
            </a:r>
            <a:endParaRPr lang="en-US" sz="2400" dirty="0">
              <a:solidFill>
                <a:schemeClr val="tx1"/>
              </a:solidFill>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8. </a:t>
            </a:r>
            <a:r>
              <a:rPr lang="en-US" sz="2400" dirty="0" err="1" smtClean="0">
                <a:solidFill>
                  <a:schemeClr val="tx1"/>
                </a:solidFill>
                <a:latin typeface="Arial" panose="020B0604020202020204" pitchFamily="34" charset="0"/>
                <a:cs typeface="Arial" panose="020B0604020202020204" pitchFamily="34" charset="0"/>
              </a:rPr>
              <a:t>JP_Sales</a:t>
            </a:r>
            <a:r>
              <a:rPr lang="en-US" sz="2400" dirty="0">
                <a:solidFill>
                  <a:schemeClr val="tx1"/>
                </a:solidFill>
                <a:latin typeface="Arial" panose="020B0604020202020204" pitchFamily="34" charset="0"/>
                <a:cs typeface="Arial" panose="020B0604020202020204" pitchFamily="34" charset="0"/>
              </a:rPr>
              <a:t>: Game sales in Japan (in millions of units)</a:t>
            </a:r>
          </a:p>
          <a:p>
            <a:pPr marL="109728" indent="0">
              <a:buNone/>
            </a:pPr>
            <a:r>
              <a:rPr lang="en-US" sz="2400" dirty="0" smtClean="0">
                <a:solidFill>
                  <a:schemeClr val="tx1"/>
                </a:solidFill>
                <a:latin typeface="Arial" panose="020B0604020202020204" pitchFamily="34" charset="0"/>
                <a:cs typeface="Arial" panose="020B0604020202020204" pitchFamily="34" charset="0"/>
              </a:rPr>
              <a:t>9. </a:t>
            </a:r>
            <a:r>
              <a:rPr lang="en-US" sz="2400" dirty="0" err="1" smtClean="0">
                <a:solidFill>
                  <a:schemeClr val="tx1"/>
                </a:solidFill>
                <a:latin typeface="Arial" panose="020B0604020202020204" pitchFamily="34" charset="0"/>
                <a:cs typeface="Arial" panose="020B0604020202020204" pitchFamily="34" charset="0"/>
              </a:rPr>
              <a:t>Other_Sales</a:t>
            </a:r>
            <a:r>
              <a:rPr lang="en-US" sz="2400" dirty="0">
                <a:solidFill>
                  <a:schemeClr val="tx1"/>
                </a:solidFill>
                <a:latin typeface="Arial" panose="020B0604020202020204" pitchFamily="34" charset="0"/>
                <a:cs typeface="Arial" panose="020B0604020202020204" pitchFamily="34" charset="0"/>
              </a:rPr>
              <a:t>: Game sales in the rest of the world, i.e. Africa, Asia excluding </a:t>
            </a:r>
            <a:r>
              <a:rPr lang="en-US" sz="2400" dirty="0" smtClean="0">
                <a:solidFill>
                  <a:schemeClr val="tx1"/>
                </a:solidFill>
                <a:latin typeface="Arial" panose="020B0604020202020204" pitchFamily="34" charset="0"/>
                <a:cs typeface="Arial" panose="020B0604020202020204" pitchFamily="34" charset="0"/>
              </a:rPr>
              <a:t>japan, </a:t>
            </a:r>
            <a:r>
              <a:rPr lang="en-US" sz="2400" dirty="0">
                <a:solidFill>
                  <a:schemeClr val="tx1"/>
                </a:solidFill>
                <a:latin typeface="Arial" panose="020B0604020202020204" pitchFamily="34" charset="0"/>
                <a:cs typeface="Arial" panose="020B0604020202020204" pitchFamily="34" charset="0"/>
              </a:rPr>
              <a:t>Australia, Europe excluding the E.U. and South America (in millions of units)</a:t>
            </a:r>
          </a:p>
          <a:p>
            <a:pPr marL="109728" indent="0">
              <a:buNone/>
            </a:pPr>
            <a:endParaRPr lang="en-I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75815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7EB9EDE-CF7F-4731-BB86-9275167D308B}" type="slidenum">
              <a:rPr lang="en-IN" smtClean="0"/>
              <a:t>5</a:t>
            </a:fld>
            <a:endParaRPr lang="en-IN"/>
          </a:p>
        </p:txBody>
      </p:sp>
      <p:sp>
        <p:nvSpPr>
          <p:cNvPr id="2" name="Content Placeholder 1"/>
          <p:cNvSpPr>
            <a:spLocks noGrp="1"/>
          </p:cNvSpPr>
          <p:nvPr>
            <p:ph sz="quarter" idx="1"/>
          </p:nvPr>
        </p:nvSpPr>
        <p:spPr>
          <a:xfrm>
            <a:off x="251520" y="260648"/>
            <a:ext cx="8784976" cy="6480720"/>
          </a:xfrm>
        </p:spPr>
        <p:txBody>
          <a:bodyPr>
            <a:noAutofit/>
          </a:bodyPr>
          <a:lstStyle/>
          <a:p>
            <a:pPr marL="109728" indent="0">
              <a:buNone/>
            </a:pPr>
            <a:endParaRPr lang="en-US" sz="2400" dirty="0" smtClean="0">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10. </a:t>
            </a:r>
            <a:r>
              <a:rPr lang="en-US" sz="2400" dirty="0" err="1" smtClean="0">
                <a:solidFill>
                  <a:schemeClr val="tx1"/>
                </a:solidFill>
                <a:latin typeface="Arial" panose="020B0604020202020204" pitchFamily="34" charset="0"/>
                <a:cs typeface="Arial" panose="020B0604020202020204" pitchFamily="34" charset="0"/>
              </a:rPr>
              <a:t>Global_Sales</a:t>
            </a:r>
            <a:r>
              <a:rPr lang="en-US" sz="2400" dirty="0">
                <a:solidFill>
                  <a:schemeClr val="tx1"/>
                </a:solidFill>
                <a:latin typeface="Arial" panose="020B0604020202020204" pitchFamily="34" charset="0"/>
                <a:cs typeface="Arial" panose="020B0604020202020204" pitchFamily="34" charset="0"/>
              </a:rPr>
              <a:t>: Total sales in the world (in millions of units</a:t>
            </a:r>
            <a:r>
              <a:rPr lang="en-US" sz="2400" dirty="0" smtClean="0">
                <a:solidFill>
                  <a:schemeClr val="tx1"/>
                </a:solidFill>
                <a:latin typeface="Arial" panose="020B0604020202020204" pitchFamily="34" charset="0"/>
                <a:cs typeface="Arial" panose="020B0604020202020204" pitchFamily="34" charset="0"/>
              </a:rPr>
              <a:t>)</a:t>
            </a:r>
          </a:p>
          <a:p>
            <a:pPr marL="109728" indent="0">
              <a:buNone/>
            </a:pPr>
            <a:r>
              <a:rPr lang="en-US" sz="2400" dirty="0" smtClean="0">
                <a:solidFill>
                  <a:schemeClr val="tx1"/>
                </a:solidFill>
                <a:latin typeface="Arial" panose="020B0604020202020204" pitchFamily="34" charset="0"/>
                <a:cs typeface="Arial" panose="020B0604020202020204" pitchFamily="34" charset="0"/>
              </a:rPr>
              <a:t>11. </a:t>
            </a:r>
            <a:r>
              <a:rPr lang="en-US" sz="2400" dirty="0" err="1" smtClean="0">
                <a:solidFill>
                  <a:schemeClr val="tx1"/>
                </a:solidFill>
                <a:latin typeface="Arial" panose="020B0604020202020204" pitchFamily="34" charset="0"/>
                <a:cs typeface="Arial" panose="020B0604020202020204" pitchFamily="34" charset="0"/>
              </a:rPr>
              <a:t>Critic_Score</a:t>
            </a:r>
            <a:r>
              <a:rPr lang="en-US" sz="2400" dirty="0">
                <a:solidFill>
                  <a:schemeClr val="tx1"/>
                </a:solidFill>
                <a:latin typeface="Arial" panose="020B0604020202020204" pitchFamily="34" charset="0"/>
                <a:cs typeface="Arial" panose="020B0604020202020204" pitchFamily="34" charset="0"/>
              </a:rPr>
              <a:t>: Aggregate score compiled by Meta critic </a:t>
            </a:r>
            <a:r>
              <a:rPr lang="en-US" sz="2400" dirty="0" smtClean="0">
                <a:solidFill>
                  <a:schemeClr val="tx1"/>
                </a:solidFill>
                <a:latin typeface="Arial" panose="020B0604020202020204" pitchFamily="34" charset="0"/>
                <a:cs typeface="Arial" panose="020B0604020202020204" pitchFamily="34" charset="0"/>
              </a:rPr>
              <a:t>staff</a:t>
            </a:r>
          </a:p>
          <a:p>
            <a:pPr marL="109728" indent="0">
              <a:buNone/>
            </a:pPr>
            <a:r>
              <a:rPr lang="en-US" sz="2400" dirty="0" smtClean="0">
                <a:solidFill>
                  <a:schemeClr val="tx1"/>
                </a:solidFill>
                <a:latin typeface="Arial" panose="020B0604020202020204" pitchFamily="34" charset="0"/>
                <a:cs typeface="Arial" panose="020B0604020202020204" pitchFamily="34" charset="0"/>
              </a:rPr>
              <a:t>12. </a:t>
            </a:r>
            <a:r>
              <a:rPr lang="en-US" sz="2400" dirty="0" err="1" smtClean="0">
                <a:solidFill>
                  <a:schemeClr val="tx1"/>
                </a:solidFill>
                <a:latin typeface="Arial" panose="020B0604020202020204" pitchFamily="34" charset="0"/>
                <a:cs typeface="Arial" panose="020B0604020202020204" pitchFamily="34" charset="0"/>
              </a:rPr>
              <a:t>Critic_Count</a:t>
            </a:r>
            <a:r>
              <a:rPr lang="en-US" sz="2400" dirty="0">
                <a:solidFill>
                  <a:schemeClr val="tx1"/>
                </a:solidFill>
                <a:latin typeface="Arial" panose="020B0604020202020204" pitchFamily="34" charset="0"/>
                <a:cs typeface="Arial" panose="020B0604020202020204" pitchFamily="34" charset="0"/>
              </a:rPr>
              <a:t>: The number of critics used in coming up with </a:t>
            </a:r>
            <a:r>
              <a:rPr lang="en-US" sz="2400" dirty="0" smtClean="0">
                <a:solidFill>
                  <a:schemeClr val="tx1"/>
                </a:solidFill>
                <a:latin typeface="Arial" panose="020B0604020202020204" pitchFamily="34" charset="0"/>
                <a:cs typeface="Arial" panose="020B0604020202020204" pitchFamily="34" charset="0"/>
              </a:rPr>
              <a:t>     the </a:t>
            </a:r>
            <a:r>
              <a:rPr lang="en-US" sz="2400" dirty="0" err="1">
                <a:solidFill>
                  <a:schemeClr val="tx1"/>
                </a:solidFill>
                <a:latin typeface="Arial" panose="020B0604020202020204" pitchFamily="34" charset="0"/>
                <a:cs typeface="Arial" panose="020B0604020202020204" pitchFamily="34" charset="0"/>
              </a:rPr>
              <a:t>Critic_score</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a:t>
            </a:r>
            <a:r>
              <a:rPr lang="en-US" sz="2400" dirty="0">
                <a:solidFill>
                  <a:schemeClr val="tx1"/>
                </a:solidFill>
                <a:latin typeface="Arial" panose="020B0604020202020204" pitchFamily="34" charset="0"/>
                <a:cs typeface="Arial" panose="020B0604020202020204" pitchFamily="34" charset="0"/>
              </a:rPr>
              <a:t>Professional critic count review is known as </a:t>
            </a:r>
            <a:r>
              <a:rPr lang="en-US" sz="2400" dirty="0" err="1">
                <a:solidFill>
                  <a:schemeClr val="tx1"/>
                </a:solidFill>
                <a:latin typeface="Arial" panose="020B0604020202020204" pitchFamily="34" charset="0"/>
                <a:cs typeface="Arial" panose="020B0604020202020204" pitchFamily="34" charset="0"/>
              </a:rPr>
              <a:t>critic_count</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a:t>
            </a:r>
          </a:p>
          <a:p>
            <a:pPr marL="109728" indent="0">
              <a:buNone/>
            </a:pPr>
            <a:r>
              <a:rPr lang="en-US" sz="2400" dirty="0" smtClean="0">
                <a:solidFill>
                  <a:schemeClr val="tx1"/>
                </a:solidFill>
                <a:latin typeface="Arial" panose="020B0604020202020204" pitchFamily="34" charset="0"/>
                <a:cs typeface="Arial" panose="020B0604020202020204" pitchFamily="34" charset="0"/>
              </a:rPr>
              <a:t>13. </a:t>
            </a:r>
            <a:r>
              <a:rPr lang="en-US" sz="2400" dirty="0" err="1" smtClean="0">
                <a:solidFill>
                  <a:schemeClr val="tx1"/>
                </a:solidFill>
                <a:latin typeface="Arial" panose="020B0604020202020204" pitchFamily="34" charset="0"/>
                <a:cs typeface="Arial" panose="020B0604020202020204" pitchFamily="34" charset="0"/>
              </a:rPr>
              <a:t>User_Score</a:t>
            </a:r>
            <a:r>
              <a:rPr lang="en-US" sz="2400" dirty="0">
                <a:solidFill>
                  <a:schemeClr val="tx1"/>
                </a:solidFill>
                <a:latin typeface="Arial" panose="020B0604020202020204" pitchFamily="34" charset="0"/>
                <a:cs typeface="Arial" panose="020B0604020202020204" pitchFamily="34" charset="0"/>
              </a:rPr>
              <a:t>: Score by </a:t>
            </a:r>
            <a:r>
              <a:rPr lang="en-US" sz="2400" dirty="0" err="1">
                <a:solidFill>
                  <a:schemeClr val="tx1"/>
                </a:solidFill>
                <a:latin typeface="Arial" panose="020B0604020202020204" pitchFamily="34" charset="0"/>
                <a:cs typeface="Arial" panose="020B0604020202020204" pitchFamily="34" charset="0"/>
              </a:rPr>
              <a:t>Metacritic’s</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subscribers</a:t>
            </a:r>
            <a:endParaRPr lang="en-US" sz="2400" dirty="0">
              <a:solidFill>
                <a:schemeClr val="tx1"/>
              </a:solidFill>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14. </a:t>
            </a:r>
            <a:r>
              <a:rPr lang="en-US" sz="2400" dirty="0" err="1" smtClean="0">
                <a:solidFill>
                  <a:schemeClr val="tx1"/>
                </a:solidFill>
                <a:latin typeface="Arial" panose="020B0604020202020204" pitchFamily="34" charset="0"/>
                <a:cs typeface="Arial" panose="020B0604020202020204" pitchFamily="34" charset="0"/>
              </a:rPr>
              <a:t>User_Count</a:t>
            </a:r>
            <a:r>
              <a:rPr lang="en-US" sz="2400" dirty="0">
                <a:solidFill>
                  <a:schemeClr val="tx1"/>
                </a:solidFill>
                <a:latin typeface="Arial" panose="020B0604020202020204" pitchFamily="34" charset="0"/>
                <a:cs typeface="Arial" panose="020B0604020202020204" pitchFamily="34" charset="0"/>
              </a:rPr>
              <a:t>: Number of users who gave the </a:t>
            </a:r>
            <a:r>
              <a:rPr lang="en-US" sz="2400" dirty="0" err="1">
                <a:solidFill>
                  <a:schemeClr val="tx1"/>
                </a:solidFill>
                <a:latin typeface="Arial" panose="020B0604020202020204" pitchFamily="34" charset="0"/>
                <a:cs typeface="Arial" panose="020B0604020202020204" pitchFamily="34" charset="0"/>
              </a:rPr>
              <a:t>user_score</a:t>
            </a:r>
            <a:endParaRPr lang="en-US" sz="2400" dirty="0">
              <a:solidFill>
                <a:schemeClr val="tx1"/>
              </a:solidFill>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15. Developer</a:t>
            </a:r>
            <a:r>
              <a:rPr lang="en-US" sz="2400" dirty="0">
                <a:solidFill>
                  <a:schemeClr val="tx1"/>
                </a:solidFill>
                <a:latin typeface="Arial" panose="020B0604020202020204" pitchFamily="34" charset="0"/>
                <a:cs typeface="Arial" panose="020B0604020202020204" pitchFamily="34" charset="0"/>
              </a:rPr>
              <a:t>: Party responsible for creating the </a:t>
            </a:r>
            <a:r>
              <a:rPr lang="en-US" sz="2400" dirty="0" smtClean="0">
                <a:solidFill>
                  <a:schemeClr val="tx1"/>
                </a:solidFill>
                <a:latin typeface="Arial" panose="020B0604020202020204" pitchFamily="34" charset="0"/>
                <a:cs typeface="Arial" panose="020B0604020202020204" pitchFamily="34" charset="0"/>
              </a:rPr>
              <a:t>game</a:t>
            </a:r>
            <a:endParaRPr lang="en-US" sz="2400" dirty="0">
              <a:solidFill>
                <a:schemeClr val="tx1"/>
              </a:solidFill>
              <a:latin typeface="Arial" panose="020B0604020202020204" pitchFamily="34" charset="0"/>
              <a:cs typeface="Arial" panose="020B0604020202020204" pitchFamily="34" charset="0"/>
            </a:endParaRPr>
          </a:p>
          <a:p>
            <a:pPr marL="109728" indent="0">
              <a:buNone/>
            </a:pPr>
            <a:endParaRPr lang="en-US" sz="2400" dirty="0" smtClean="0">
              <a:solidFill>
                <a:schemeClr val="tx1"/>
              </a:solidFill>
              <a:latin typeface="Arial" panose="020B0604020202020204" pitchFamily="34" charset="0"/>
              <a:cs typeface="Arial" panose="020B0604020202020204" pitchFamily="34" charset="0"/>
            </a:endParaRPr>
          </a:p>
          <a:p>
            <a:pPr marL="109728" indent="0">
              <a:buNone/>
            </a:pPr>
            <a:r>
              <a:rPr lang="en-US" sz="2400" dirty="0" smtClean="0">
                <a:solidFill>
                  <a:schemeClr val="tx1"/>
                </a:solidFill>
                <a:latin typeface="Arial" panose="020B0604020202020204" pitchFamily="34" charset="0"/>
                <a:cs typeface="Arial" panose="020B0604020202020204" pitchFamily="34" charset="0"/>
              </a:rPr>
              <a:t>16. Rating</a:t>
            </a:r>
            <a:r>
              <a:rPr lang="en-US" sz="2400" dirty="0">
                <a:solidFill>
                  <a:schemeClr val="tx1"/>
                </a:solidFill>
                <a:latin typeface="Arial" panose="020B0604020202020204" pitchFamily="34" charset="0"/>
                <a:cs typeface="Arial" panose="020B0604020202020204" pitchFamily="34" charset="0"/>
              </a:rPr>
              <a:t>: The ESRB ratings: E for “Everyone”; E10+ for “Everyone 10+”; T for “Teen”; M for “Mature”; AO for “Adults Only”; RP for “Rating Pending”; K-A for kids to adults</a:t>
            </a:r>
            <a:endParaRPr lang="en-IN" sz="2400" dirty="0">
              <a:solidFill>
                <a:schemeClr val="tx1"/>
              </a:solidFill>
            </a:endParaRPr>
          </a:p>
        </p:txBody>
      </p:sp>
    </p:spTree>
    <p:extLst>
      <p:ext uri="{BB962C8B-B14F-4D97-AF65-F5344CB8AC3E}">
        <p14:creationId xmlns:p14="http://schemas.microsoft.com/office/powerpoint/2010/main" val="748432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22114"/>
          </a:xfrm>
        </p:spPr>
        <p:txBody>
          <a:bodyPr>
            <a:noAutofit/>
          </a:bodyPr>
          <a:lstStyle/>
          <a:p>
            <a:pPr algn="ctr"/>
            <a:r>
              <a:rPr lang="en-IN" sz="2800" b="1" dirty="0">
                <a:solidFill>
                  <a:schemeClr val="tx1"/>
                </a:solidFill>
                <a:effectLst/>
                <a:latin typeface="Arial" panose="020B0604020202020204" pitchFamily="34" charset="0"/>
                <a:cs typeface="Arial" panose="020B0604020202020204" pitchFamily="34" charset="0"/>
              </a:rPr>
              <a:t>Operating Environment – Hardware and Software </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6</a:t>
            </a:fld>
            <a:endParaRPr lang="en-IN"/>
          </a:p>
        </p:txBody>
      </p:sp>
      <p:sp>
        <p:nvSpPr>
          <p:cNvPr id="2" name="Content Placeholder 1"/>
          <p:cNvSpPr>
            <a:spLocks noGrp="1"/>
          </p:cNvSpPr>
          <p:nvPr>
            <p:ph sz="quarter" idx="1"/>
          </p:nvPr>
        </p:nvSpPr>
        <p:spPr>
          <a:xfrm>
            <a:off x="457200" y="1052736"/>
            <a:ext cx="8229600" cy="5472608"/>
          </a:xfrm>
        </p:spPr>
        <p:txBody>
          <a:bodyPr>
            <a:normAutofit/>
          </a:bodyPr>
          <a:lstStyle/>
          <a:p>
            <a:pPr>
              <a:buClrTx/>
              <a:buSzPct val="100000"/>
              <a:buFont typeface="Arial" panose="020B0604020202020204" pitchFamily="34" charset="0"/>
              <a:buChar char="•"/>
            </a:pPr>
            <a:r>
              <a:rPr lang="en-IN" sz="2400" b="1" dirty="0" smtClean="0">
                <a:solidFill>
                  <a:schemeClr val="tx1"/>
                </a:solidFill>
                <a:latin typeface="Arial" panose="020B0604020202020204" pitchFamily="34" charset="0"/>
                <a:cs typeface="Arial" panose="020B0604020202020204" pitchFamily="34" charset="0"/>
              </a:rPr>
              <a:t>Hardware</a:t>
            </a:r>
            <a:r>
              <a:rPr lang="en-IN" dirty="0" smtClean="0">
                <a:solidFill>
                  <a:schemeClr val="tx1"/>
                </a:solidFill>
              </a:rPr>
              <a:t> </a:t>
            </a:r>
            <a:r>
              <a:rPr lang="en-US" dirty="0">
                <a:solidFill>
                  <a:schemeClr val="tx1"/>
                </a:solidFill>
              </a:rPr>
              <a:t> </a:t>
            </a:r>
            <a:endParaRPr lang="en-IN" dirty="0">
              <a:solidFill>
                <a:schemeClr val="tx1"/>
              </a:solidFill>
            </a:endParaRPr>
          </a:p>
          <a:p>
            <a:pPr>
              <a:buClrTx/>
              <a:buSzPct val="100000"/>
              <a:buFont typeface="Courier New" panose="02070309020205020404" pitchFamily="49" charset="0"/>
              <a:buChar char="o"/>
            </a:pPr>
            <a:r>
              <a:rPr lang="en-US" sz="2600" dirty="0">
                <a:solidFill>
                  <a:schemeClr val="tx1"/>
                </a:solidFill>
                <a:latin typeface="Arial" panose="020B0604020202020204" pitchFamily="34" charset="0"/>
                <a:cs typeface="Arial" panose="020B0604020202020204" pitchFamily="34" charset="0"/>
              </a:rPr>
              <a:t>Intel core i3 7</a:t>
            </a:r>
            <a:r>
              <a:rPr lang="en-US" sz="2600" baseline="30000" dirty="0">
                <a:solidFill>
                  <a:schemeClr val="tx1"/>
                </a:solidFill>
                <a:latin typeface="Arial" panose="020B0604020202020204" pitchFamily="34" charset="0"/>
                <a:cs typeface="Arial" panose="020B0604020202020204" pitchFamily="34" charset="0"/>
              </a:rPr>
              <a:t>Th</a:t>
            </a:r>
            <a:r>
              <a:rPr lang="en-US" sz="2600" dirty="0">
                <a:solidFill>
                  <a:schemeClr val="tx1"/>
                </a:solidFill>
                <a:latin typeface="Arial" panose="020B0604020202020204" pitchFamily="34" charset="0"/>
                <a:cs typeface="Arial" panose="020B0604020202020204" pitchFamily="34" charset="0"/>
              </a:rPr>
              <a:t> generation is used as a </a:t>
            </a:r>
            <a:r>
              <a:rPr lang="en-US" sz="2600" dirty="0" smtClean="0">
                <a:solidFill>
                  <a:schemeClr val="tx1"/>
                </a:solidFill>
                <a:latin typeface="Arial" panose="020B0604020202020204" pitchFamily="34" charset="0"/>
                <a:cs typeface="Arial" panose="020B0604020202020204" pitchFamily="34" charset="0"/>
              </a:rPr>
              <a:t>processor.</a:t>
            </a:r>
            <a:r>
              <a:rPr lang="en-US" sz="2600" dirty="0">
                <a:solidFill>
                  <a:schemeClr val="tx1"/>
                </a:solidFill>
                <a:latin typeface="Arial" panose="020B0604020202020204" pitchFamily="34" charset="0"/>
                <a:cs typeface="Arial" panose="020B0604020202020204" pitchFamily="34" charset="0"/>
              </a:rPr>
              <a:t> </a:t>
            </a:r>
            <a:endParaRPr lang="en-IN" sz="2600" dirty="0">
              <a:solidFill>
                <a:schemeClr val="tx1"/>
              </a:solidFill>
              <a:latin typeface="Arial" panose="020B0604020202020204" pitchFamily="34" charset="0"/>
              <a:cs typeface="Arial" panose="020B0604020202020204" pitchFamily="34" charset="0"/>
            </a:endParaRPr>
          </a:p>
          <a:p>
            <a:pPr>
              <a:buClrTx/>
              <a:buSzPct val="100000"/>
              <a:buFont typeface="Courier New" panose="02070309020205020404" pitchFamily="49" charset="0"/>
              <a:buChar char="o"/>
            </a:pPr>
            <a:r>
              <a:rPr lang="en-US" sz="2600" dirty="0">
                <a:solidFill>
                  <a:schemeClr val="tx1"/>
                </a:solidFill>
                <a:latin typeface="Arial" panose="020B0604020202020204" pitchFamily="34" charset="0"/>
                <a:cs typeface="Arial" panose="020B0604020202020204" pitchFamily="34" charset="0"/>
              </a:rPr>
              <a:t>Ram 1gb is used as it will provide fast reading and writing capabilities and will in turn support in </a:t>
            </a:r>
            <a:r>
              <a:rPr lang="en-US" sz="2600" dirty="0" smtClean="0">
                <a:solidFill>
                  <a:schemeClr val="tx1"/>
                </a:solidFill>
                <a:latin typeface="Arial" panose="020B0604020202020204" pitchFamily="34" charset="0"/>
                <a:cs typeface="Arial" panose="020B0604020202020204" pitchFamily="34" charset="0"/>
              </a:rPr>
              <a:t>processing</a:t>
            </a:r>
            <a:endParaRPr lang="en-IN" sz="2600" dirty="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IN" dirty="0" smtClean="0">
              <a:solidFill>
                <a:schemeClr val="tx1"/>
              </a:solidFill>
            </a:endParaRPr>
          </a:p>
          <a:p>
            <a:pPr>
              <a:buClrTx/>
              <a:buSzPct val="100000"/>
              <a:buFont typeface="Arial" panose="020B0604020202020204" pitchFamily="34" charset="0"/>
              <a:buChar char="•"/>
            </a:pPr>
            <a:r>
              <a:rPr lang="en-IN" sz="2400" b="1" dirty="0" smtClean="0">
                <a:solidFill>
                  <a:schemeClr val="tx1"/>
                </a:solidFill>
                <a:latin typeface="Arial" panose="020B0604020202020204" pitchFamily="34" charset="0"/>
                <a:cs typeface="Arial" panose="020B0604020202020204" pitchFamily="34" charset="0"/>
              </a:rPr>
              <a:t>Software</a:t>
            </a:r>
          </a:p>
          <a:p>
            <a:pPr>
              <a:buClrTx/>
              <a:buSzPct val="100000"/>
              <a:buFont typeface="Courier New" panose="02070309020205020404" pitchFamily="49" charset="0"/>
              <a:buChar char="o"/>
            </a:pPr>
            <a:r>
              <a:rPr lang="en-IN" sz="2400" dirty="0" smtClean="0">
                <a:solidFill>
                  <a:schemeClr val="tx1"/>
                </a:solidFill>
                <a:latin typeface="Arial" panose="020B0604020202020204" pitchFamily="34" charset="0"/>
                <a:cs typeface="Arial" panose="020B0604020202020204" pitchFamily="34" charset="0"/>
              </a:rPr>
              <a:t> </a:t>
            </a:r>
            <a:r>
              <a:rPr lang="en-IN" sz="2400" dirty="0" err="1" smtClean="0">
                <a:solidFill>
                  <a:schemeClr val="tx1"/>
                </a:solidFill>
                <a:latin typeface="Arial" panose="020B0604020202020204" pitchFamily="34" charset="0"/>
                <a:cs typeface="Arial" panose="020B0604020202020204" pitchFamily="34" charset="0"/>
              </a:rPr>
              <a:t>Rstudio</a:t>
            </a:r>
            <a:r>
              <a:rPr lang="en-IN" sz="2400" dirty="0" smtClean="0">
                <a:solidFill>
                  <a:schemeClr val="tx1"/>
                </a:solidFill>
                <a:latin typeface="Arial" panose="020B0604020202020204" pitchFamily="34" charset="0"/>
                <a:cs typeface="Arial" panose="020B0604020202020204" pitchFamily="34" charset="0"/>
              </a:rPr>
              <a:t> </a:t>
            </a:r>
            <a:endParaRPr lang="en-IN" sz="2400" dirty="0">
              <a:solidFill>
                <a:schemeClr val="tx1"/>
              </a:solidFill>
              <a:latin typeface="Arial" panose="020B0604020202020204" pitchFamily="34" charset="0"/>
              <a:cs typeface="Arial" panose="020B0604020202020204" pitchFamily="34" charset="0"/>
            </a:endParaRPr>
          </a:p>
          <a:p>
            <a:pPr>
              <a:buClrTx/>
              <a:buSzPct val="100000"/>
              <a:buFont typeface="Courier New" panose="02070309020205020404" pitchFamily="49" charset="0"/>
              <a:buChar char="o"/>
            </a:pPr>
            <a:r>
              <a:rPr lang="en-US" sz="2400" dirty="0">
                <a:solidFill>
                  <a:schemeClr val="tx1"/>
                </a:solidFill>
                <a:latin typeface="Arial" panose="020B0604020202020204" pitchFamily="34" charset="0"/>
                <a:cs typeface="Arial" panose="020B0604020202020204" pitchFamily="34" charset="0"/>
              </a:rPr>
              <a:t>Operating system- Windows 10  is used as the operating system as it is stable and supports more features and is more user friendly</a:t>
            </a:r>
            <a:endParaRPr lang="en-IN" sz="2400" dirty="0">
              <a:solidFill>
                <a:schemeClr val="tx1"/>
              </a:solidFill>
              <a:latin typeface="Arial" panose="020B0604020202020204" pitchFamily="34" charset="0"/>
              <a:cs typeface="Arial" panose="020B0604020202020204" pitchFamily="34" charset="0"/>
            </a:endParaRPr>
          </a:p>
          <a:p>
            <a:pPr>
              <a:buFont typeface="Courier New" panose="02070309020205020404" pitchFamily="49" charset="0"/>
              <a:buChar char="o"/>
            </a:pPr>
            <a:endParaRPr lang="en-IN" dirty="0"/>
          </a:p>
        </p:txBody>
      </p:sp>
    </p:spTree>
    <p:extLst>
      <p:ext uri="{BB962C8B-B14F-4D97-AF65-F5344CB8AC3E}">
        <p14:creationId xmlns:p14="http://schemas.microsoft.com/office/powerpoint/2010/main" val="2713942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16632"/>
            <a:ext cx="8229600" cy="490066"/>
          </a:xfrm>
        </p:spPr>
        <p:txBody>
          <a:bodyPr>
            <a:normAutofit fontScale="90000"/>
          </a:bodyPr>
          <a:lstStyle/>
          <a:p>
            <a:pPr algn="ctr"/>
            <a:r>
              <a:rPr lang="en-IN" sz="2400" b="1" dirty="0" smtClean="0">
                <a:solidFill>
                  <a:schemeClr val="tx1"/>
                </a:solidFill>
                <a:effectLst/>
                <a:latin typeface="Arial" panose="020B0604020202020204" pitchFamily="34" charset="0"/>
                <a:cs typeface="Arial" panose="020B0604020202020204" pitchFamily="34" charset="0"/>
              </a:rPr>
              <a:t>Quantile </a:t>
            </a:r>
            <a:r>
              <a:rPr lang="en-IN" sz="2400" b="1" dirty="0" smtClean="0">
                <a:solidFill>
                  <a:schemeClr val="tx1"/>
                </a:solidFill>
                <a:effectLst/>
                <a:latin typeface="Arial" panose="020B0604020202020204" pitchFamily="34" charset="0"/>
                <a:cs typeface="Arial" panose="020B0604020202020204" pitchFamily="34" charset="0"/>
              </a:rPr>
              <a:t>Quantile-Plot(Histogram)</a:t>
            </a:r>
            <a:endParaRPr lang="en-IN" sz="2400" b="1" dirty="0">
              <a:solidFill>
                <a:schemeClr val="tx1"/>
              </a:solidFill>
              <a:effectLst/>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77EB9EDE-CF7F-4731-BB86-9275167D308B}" type="slidenum">
              <a:rPr lang="en-IN" smtClean="0"/>
              <a:t>7</a:t>
            </a:fld>
            <a:endParaRPr lang="en-IN"/>
          </a:p>
        </p:txBody>
      </p:sp>
      <p:sp>
        <p:nvSpPr>
          <p:cNvPr id="2" name="Content Placeholder 1"/>
          <p:cNvSpPr>
            <a:spLocks noGrp="1"/>
          </p:cNvSpPr>
          <p:nvPr>
            <p:ph sz="quarter" idx="1"/>
          </p:nvPr>
        </p:nvSpPr>
        <p:spPr>
          <a:xfrm>
            <a:off x="457200" y="1052736"/>
            <a:ext cx="8229600" cy="5073427"/>
          </a:xfrm>
        </p:spPr>
        <p:txBody>
          <a:bodyPr>
            <a:normAutofit/>
          </a:bodyPr>
          <a:lstStyle/>
          <a:p>
            <a:endParaRPr lang="en-US" sz="2600" dirty="0" smtClean="0">
              <a:latin typeface="Arial" panose="020B0604020202020204" pitchFamily="34" charset="0"/>
              <a:cs typeface="Arial" panose="020B0604020202020204" pitchFamily="34" charset="0"/>
            </a:endParaRPr>
          </a:p>
          <a:p>
            <a:endParaRPr lang="en-US" sz="1600"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666" t="18827" r="22222" b="6330"/>
          <a:stretch/>
        </p:blipFill>
        <p:spPr bwMode="auto">
          <a:xfrm>
            <a:off x="251520" y="836712"/>
            <a:ext cx="8556795"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991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77EB9EDE-CF7F-4731-BB86-9275167D308B}" type="slidenum">
              <a:rPr lang="en-IN" smtClean="0"/>
              <a:t>8</a:t>
            </a:fld>
            <a:endParaRPr lang="en-IN"/>
          </a:p>
        </p:txBody>
      </p:sp>
      <p:sp>
        <p:nvSpPr>
          <p:cNvPr id="2" name="Content Placeholder 1"/>
          <p:cNvSpPr>
            <a:spLocks noGrp="1"/>
          </p:cNvSpPr>
          <p:nvPr>
            <p:ph sz="quarter" idx="1"/>
          </p:nvPr>
        </p:nvSpPr>
        <p:spPr>
          <a:xfrm>
            <a:off x="179512" y="332656"/>
            <a:ext cx="8784976" cy="6264696"/>
          </a:xfrm>
        </p:spPr>
        <p:txBody>
          <a:bodyPr>
            <a:normAutofit/>
          </a:bodyPr>
          <a:lstStyle/>
          <a:p>
            <a:pPr>
              <a:buClrTx/>
              <a:buSzPct val="100000"/>
              <a:buFont typeface="Arial" panose="020B0604020202020204" pitchFamily="34" charset="0"/>
              <a:buChar char="•"/>
            </a:pPr>
            <a:endParaRPr lang="en-US" dirty="0" smtClean="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solidFill>
                  <a:schemeClr val="tx1"/>
                </a:solidFill>
                <a:latin typeface="Arial" panose="020B0604020202020204" pitchFamily="34" charset="0"/>
                <a:cs typeface="Arial" panose="020B0604020202020204" pitchFamily="34" charset="0"/>
              </a:rPr>
              <a:t>Histograms </a:t>
            </a:r>
            <a:r>
              <a:rPr lang="en-US" sz="2400" dirty="0">
                <a:solidFill>
                  <a:schemeClr val="tx1"/>
                </a:solidFill>
                <a:latin typeface="Arial" panose="020B0604020202020204" pitchFamily="34" charset="0"/>
                <a:cs typeface="Arial" panose="020B0604020202020204" pitchFamily="34" charset="0"/>
              </a:rPr>
              <a:t>and </a:t>
            </a:r>
            <a:r>
              <a:rPr lang="en-US" sz="2400" dirty="0" err="1">
                <a:solidFill>
                  <a:schemeClr val="tx1"/>
                </a:solidFill>
                <a:latin typeface="Arial" panose="020B0604020202020204" pitchFamily="34" charset="0"/>
                <a:cs typeface="Arial" panose="020B0604020202020204" pitchFamily="34" charset="0"/>
              </a:rPr>
              <a:t>qq</a:t>
            </a:r>
            <a:r>
              <a:rPr lang="en-US" sz="2400" dirty="0">
                <a:solidFill>
                  <a:schemeClr val="tx1"/>
                </a:solidFill>
                <a:latin typeface="Arial" panose="020B0604020202020204" pitchFamily="34" charset="0"/>
                <a:cs typeface="Arial" panose="020B0604020202020204" pitchFamily="34" charset="0"/>
              </a:rPr>
              <a:t> plots of these original sales show no normal distribution, but the log value of these sales are much close to normally distributed, especially the log value of global sales. </a:t>
            </a:r>
            <a:endParaRPr lang="en-US" sz="24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US" sz="24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solidFill>
                  <a:schemeClr val="tx1"/>
                </a:solidFill>
                <a:latin typeface="Arial" panose="020B0604020202020204" pitchFamily="34" charset="0"/>
                <a:cs typeface="Arial" panose="020B0604020202020204" pitchFamily="34" charset="0"/>
              </a:rPr>
              <a:t>Though </a:t>
            </a:r>
            <a:r>
              <a:rPr lang="en-US" sz="2400" dirty="0">
                <a:solidFill>
                  <a:schemeClr val="tx1"/>
                </a:solidFill>
                <a:latin typeface="Arial" panose="020B0604020202020204" pitchFamily="34" charset="0"/>
                <a:cs typeface="Arial" panose="020B0604020202020204" pitchFamily="34" charset="0"/>
              </a:rPr>
              <a:t>the Shapiro test with p value lass than 0.05 deny its normality, it’s much better than the other sales or other log values of sales. </a:t>
            </a:r>
            <a:endParaRPr lang="en-US" sz="24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solidFill>
                  <a:schemeClr val="tx1"/>
                </a:solidFill>
                <a:latin typeface="Arial" panose="020B0604020202020204" pitchFamily="34" charset="0"/>
                <a:cs typeface="Arial" panose="020B0604020202020204" pitchFamily="34" charset="0"/>
              </a:rPr>
              <a:t>Maybe </a:t>
            </a:r>
            <a:r>
              <a:rPr lang="en-US" sz="2400" dirty="0">
                <a:solidFill>
                  <a:schemeClr val="tx1"/>
                </a:solidFill>
                <a:latin typeface="Arial" panose="020B0604020202020204" pitchFamily="34" charset="0"/>
                <a:cs typeface="Arial" panose="020B0604020202020204" pitchFamily="34" charset="0"/>
              </a:rPr>
              <a:t>the missing value of sale is the reason of abnormality. </a:t>
            </a:r>
            <a:endParaRPr lang="en-US" sz="24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endParaRPr lang="en-US" sz="24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US" sz="2400" dirty="0" smtClean="0">
                <a:solidFill>
                  <a:schemeClr val="tx1"/>
                </a:solidFill>
                <a:latin typeface="Arial" panose="020B0604020202020204" pitchFamily="34" charset="0"/>
                <a:cs typeface="Arial" panose="020B0604020202020204" pitchFamily="34" charset="0"/>
              </a:rPr>
              <a:t>From </a:t>
            </a:r>
            <a:r>
              <a:rPr lang="en-US" sz="2400" dirty="0">
                <a:solidFill>
                  <a:schemeClr val="tx1"/>
                </a:solidFill>
                <a:latin typeface="Arial" panose="020B0604020202020204" pitchFamily="34" charset="0"/>
                <a:cs typeface="Arial" panose="020B0604020202020204" pitchFamily="34" charset="0"/>
              </a:rPr>
              <a:t>the histograms and </a:t>
            </a:r>
            <a:r>
              <a:rPr lang="en-US" sz="2400" dirty="0" err="1">
                <a:solidFill>
                  <a:schemeClr val="tx1"/>
                </a:solidFill>
                <a:latin typeface="Arial" panose="020B0604020202020204" pitchFamily="34" charset="0"/>
                <a:cs typeface="Arial" panose="020B0604020202020204" pitchFamily="34" charset="0"/>
              </a:rPr>
              <a:t>qq</a:t>
            </a:r>
            <a:r>
              <a:rPr lang="en-US" sz="2400" dirty="0">
                <a:solidFill>
                  <a:schemeClr val="tx1"/>
                </a:solidFill>
                <a:latin typeface="Arial" panose="020B0604020202020204" pitchFamily="34" charset="0"/>
                <a:cs typeface="Arial" panose="020B0604020202020204" pitchFamily="34" charset="0"/>
              </a:rPr>
              <a:t> plots we also see that two scores and log values of their counts are close to normal distribution. </a:t>
            </a:r>
            <a:endParaRPr lang="en-US" sz="2400" dirty="0" smtClean="0">
              <a:solidFill>
                <a:schemeClr val="tx1"/>
              </a:solidFill>
              <a:latin typeface="Arial" panose="020B0604020202020204" pitchFamily="34" charset="0"/>
              <a:cs typeface="Arial" panose="020B0604020202020204" pitchFamily="34" charset="0"/>
            </a:endParaRPr>
          </a:p>
          <a:p>
            <a:endParaRPr lang="en-IN" b="1" dirty="0"/>
          </a:p>
        </p:txBody>
      </p:sp>
    </p:spTree>
    <p:extLst>
      <p:ext uri="{BB962C8B-B14F-4D97-AF65-F5344CB8AC3E}">
        <p14:creationId xmlns:p14="http://schemas.microsoft.com/office/powerpoint/2010/main" val="20535264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116632"/>
            <a:ext cx="8229600" cy="648072"/>
          </a:xfrm>
        </p:spPr>
        <p:txBody>
          <a:bodyPr>
            <a:noAutofit/>
          </a:bodyPr>
          <a:lstStyle/>
          <a:p>
            <a:pPr algn="ctr"/>
            <a:r>
              <a:rPr lang="en-IN" sz="2800" b="1" dirty="0">
                <a:solidFill>
                  <a:schemeClr val="tx1"/>
                </a:solidFill>
                <a:effectLst/>
                <a:latin typeface="Arial" panose="020B0604020202020204" pitchFamily="34" charset="0"/>
                <a:cs typeface="Arial" panose="020B0604020202020204" pitchFamily="34" charset="0"/>
              </a:rPr>
              <a:t>Visualization of categorical </a:t>
            </a:r>
            <a:r>
              <a:rPr lang="en-IN" sz="2800" b="1" dirty="0" smtClean="0">
                <a:solidFill>
                  <a:schemeClr val="tx1"/>
                </a:solidFill>
                <a:effectLst/>
                <a:latin typeface="Arial" panose="020B0604020202020204" pitchFamily="34" charset="0"/>
                <a:cs typeface="Arial" panose="020B0604020202020204" pitchFamily="34" charset="0"/>
              </a:rPr>
              <a:t>variables</a:t>
            </a:r>
            <a:endParaRPr lang="en-IN" sz="2800" b="1"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77EB9EDE-CF7F-4731-BB86-9275167D308B}" type="slidenum">
              <a:rPr lang="en-IN" smtClean="0"/>
              <a:t>9</a:t>
            </a:fld>
            <a:endParaRPr lang="en-IN"/>
          </a:p>
        </p:txBody>
      </p:sp>
      <p:sp>
        <p:nvSpPr>
          <p:cNvPr id="2" name="Content Placeholder 1"/>
          <p:cNvSpPr>
            <a:spLocks noGrp="1"/>
          </p:cNvSpPr>
          <p:nvPr>
            <p:ph sz="quarter" idx="1"/>
          </p:nvPr>
        </p:nvSpPr>
        <p:spPr>
          <a:xfrm>
            <a:off x="251520" y="980728"/>
            <a:ext cx="8712968" cy="5688632"/>
          </a:xfrm>
        </p:spPr>
        <p:txBody>
          <a:bodyPr>
            <a:normAutofit/>
          </a:bodyPr>
          <a:lstStyle/>
          <a:p>
            <a:pPr>
              <a:buClrTx/>
              <a:buSzPct val="100000"/>
              <a:buFont typeface="Arial" panose="020B0604020202020204" pitchFamily="34" charset="0"/>
              <a:buChar char="•"/>
            </a:pPr>
            <a:r>
              <a:rPr lang="en-IN" sz="2000" dirty="0">
                <a:solidFill>
                  <a:schemeClr val="tx1"/>
                </a:solidFill>
                <a:latin typeface="Arial" panose="020B0604020202020204" pitchFamily="34" charset="0"/>
                <a:cs typeface="Arial" panose="020B0604020202020204" pitchFamily="34" charset="0"/>
              </a:rPr>
              <a:t>R</a:t>
            </a:r>
            <a:r>
              <a:rPr lang="en-IN" sz="2000" dirty="0" smtClean="0">
                <a:solidFill>
                  <a:schemeClr val="tx1"/>
                </a:solidFill>
                <a:latin typeface="Arial" panose="020B0604020202020204" pitchFamily="34" charset="0"/>
                <a:cs typeface="Arial" panose="020B0604020202020204" pitchFamily="34" charset="0"/>
              </a:rPr>
              <a:t>egroup </a:t>
            </a:r>
            <a:r>
              <a:rPr lang="en-IN" sz="2000" dirty="0">
                <a:solidFill>
                  <a:schemeClr val="tx1"/>
                </a:solidFill>
                <a:latin typeface="Arial" panose="020B0604020202020204" pitchFamily="34" charset="0"/>
                <a:cs typeface="Arial" panose="020B0604020202020204" pitchFamily="34" charset="0"/>
              </a:rPr>
              <a:t>platform as </a:t>
            </a:r>
            <a:r>
              <a:rPr lang="en-IN" sz="2000" dirty="0" err="1" smtClean="0">
                <a:solidFill>
                  <a:schemeClr val="tx1"/>
                </a:solidFill>
                <a:latin typeface="Arial" panose="020B0604020202020204" pitchFamily="34" charset="0"/>
                <a:cs typeface="Arial" panose="020B0604020202020204" pitchFamily="34" charset="0"/>
              </a:rPr>
              <a:t>Platform.type</a:t>
            </a:r>
            <a:endParaRPr lang="en-IN" sz="2000" dirty="0" smtClean="0">
              <a:solidFill>
                <a:schemeClr val="tx1"/>
              </a:solidFill>
              <a:latin typeface="Arial" panose="020B0604020202020204" pitchFamily="34" charset="0"/>
              <a:cs typeface="Arial" panose="020B0604020202020204" pitchFamily="34" charset="0"/>
            </a:endParaRPr>
          </a:p>
          <a:p>
            <a:pPr>
              <a:buClrTx/>
              <a:buSzPct val="100000"/>
              <a:buFont typeface="Arial" panose="020B0604020202020204" pitchFamily="34" charset="0"/>
              <a:buChar char="•"/>
            </a:pPr>
            <a:r>
              <a:rPr lang="en-IN" sz="2000" dirty="0" smtClean="0">
                <a:solidFill>
                  <a:schemeClr val="tx1"/>
                </a:solidFill>
                <a:latin typeface="Arial" panose="020B0604020202020204" pitchFamily="34" charset="0"/>
                <a:cs typeface="Arial" panose="020B0604020202020204" pitchFamily="34" charset="0"/>
              </a:rPr>
              <a:t>Bar graph</a:t>
            </a:r>
          </a:p>
          <a:p>
            <a:pPr>
              <a:buClrTx/>
              <a:buSzPct val="100000"/>
              <a:buFont typeface="Arial" panose="020B0604020202020204" pitchFamily="34" charset="0"/>
              <a:buChar char="•"/>
            </a:pPr>
            <a:r>
              <a:rPr lang="en-US" sz="2000" dirty="0" smtClean="0">
                <a:solidFill>
                  <a:schemeClr val="tx1"/>
                </a:solidFill>
                <a:latin typeface="Arial" panose="020B0604020202020204" pitchFamily="34" charset="0"/>
                <a:cs typeface="Arial" panose="020B0604020202020204" pitchFamily="34" charset="0"/>
              </a:rPr>
              <a:t>regroup Rating as </a:t>
            </a:r>
            <a:r>
              <a:rPr lang="en-US" sz="2000" dirty="0" err="1" smtClean="0">
                <a:solidFill>
                  <a:schemeClr val="tx1"/>
                </a:solidFill>
                <a:latin typeface="Arial" panose="020B0604020202020204" pitchFamily="34" charset="0"/>
                <a:cs typeface="Arial" panose="020B0604020202020204" pitchFamily="34" charset="0"/>
              </a:rPr>
              <a:t>Rating.type</a:t>
            </a:r>
            <a:r>
              <a:rPr lang="en-US" sz="2000" dirty="0" smtClean="0">
                <a:solidFill>
                  <a:schemeClr val="tx1"/>
                </a:solidFill>
                <a:latin typeface="Arial" panose="020B0604020202020204" pitchFamily="34" charset="0"/>
                <a:cs typeface="Arial" panose="020B0604020202020204" pitchFamily="34" charset="0"/>
              </a:rPr>
              <a:t> </a:t>
            </a:r>
          </a:p>
          <a:p>
            <a:pPr>
              <a:buClrTx/>
              <a:buSzPct val="100000"/>
              <a:buFont typeface="Arial" panose="020B0604020202020204" pitchFamily="34" charset="0"/>
              <a:buChar char="•"/>
            </a:pPr>
            <a:r>
              <a:rPr lang="en-US" sz="2000" dirty="0" smtClean="0">
                <a:solidFill>
                  <a:schemeClr val="tx1"/>
                </a:solidFill>
                <a:latin typeface="Arial" panose="020B0604020202020204" pitchFamily="34" charset="0"/>
                <a:cs typeface="Arial" panose="020B0604020202020204" pitchFamily="34" charset="0"/>
              </a:rPr>
              <a:t>rename the names of counts for detail information</a:t>
            </a:r>
          </a:p>
          <a:p>
            <a:pPr>
              <a:buClrTx/>
              <a:buSzPct val="100000"/>
              <a:buFont typeface="Arial" panose="020B0604020202020204" pitchFamily="34" charset="0"/>
              <a:buChar char="•"/>
            </a:pPr>
            <a:r>
              <a:rPr lang="en-US" sz="2000" dirty="0" smtClean="0">
                <a:solidFill>
                  <a:schemeClr val="tx1"/>
                </a:solidFill>
                <a:latin typeface="Arial" panose="020B0604020202020204" pitchFamily="34" charset="0"/>
                <a:cs typeface="Arial" panose="020B0604020202020204" pitchFamily="34" charset="0"/>
              </a:rPr>
              <a:t>According to the order, the most popular ratings are T, E, M and E10+. “Others” rating only occupy very little portion in the all games.</a:t>
            </a:r>
          </a:p>
          <a:p>
            <a:endParaRPr lang="en-IN" sz="1600" i="1" dirty="0" smtClean="0">
              <a:latin typeface="Times New Roman" panose="02020603050405020304" pitchFamily="18" charset="0"/>
              <a:cs typeface="Times New Roman" panose="02020603050405020304" pitchFamily="18" charset="0"/>
            </a:endParaRPr>
          </a:p>
          <a:p>
            <a:pPr marL="0" indent="0">
              <a:buNone/>
            </a:pPr>
            <a:endParaRPr lang="en-IN" sz="1600" i="1" dirty="0" smtClean="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247" t="31477" r="16791" b="12851"/>
          <a:stretch/>
        </p:blipFill>
        <p:spPr bwMode="auto">
          <a:xfrm>
            <a:off x="1547664" y="3204928"/>
            <a:ext cx="5976664"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4281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1810</TotalTime>
  <Words>1784</Words>
  <Application>Microsoft Office PowerPoint</Application>
  <PresentationFormat>On-screen Show (4:3)</PresentationFormat>
  <Paragraphs>251</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Equity</vt:lpstr>
      <vt:lpstr>PowerPoint Presentation</vt:lpstr>
      <vt:lpstr>  Index</vt:lpstr>
      <vt:lpstr>Introduction</vt:lpstr>
      <vt:lpstr>Data  </vt:lpstr>
      <vt:lpstr>PowerPoint Presentation</vt:lpstr>
      <vt:lpstr>Operating Environment – Hardware and Software </vt:lpstr>
      <vt:lpstr>Quantile Quantile-Plot(Histogram)</vt:lpstr>
      <vt:lpstr>PowerPoint Presentation</vt:lpstr>
      <vt:lpstr>Visualization of categorical variables</vt:lpstr>
      <vt:lpstr>Ring plot and Pie chart </vt:lpstr>
      <vt:lpstr>2.  Correlation among numeric variables</vt:lpstr>
      <vt:lpstr>Cluster dendrogram for numeric variables.</vt:lpstr>
      <vt:lpstr>Analysis of score and count</vt:lpstr>
      <vt:lpstr>Correlation Analysis</vt:lpstr>
      <vt:lpstr>PowerPoint Presentation</vt:lpstr>
      <vt:lpstr>Anova</vt:lpstr>
      <vt:lpstr>PowerPoint Presentation</vt:lpstr>
      <vt:lpstr>Multiple Regression </vt:lpstr>
      <vt:lpstr>PowerPoint Presentation</vt:lpstr>
      <vt:lpstr>Predictive Mining </vt:lpstr>
      <vt:lpstr>Random forests</vt:lpstr>
      <vt:lpstr>Output of random forests</vt:lpstr>
      <vt:lpstr>PowerPoint Presentation</vt:lpstr>
      <vt:lpstr>Linear Regression</vt:lpstr>
      <vt:lpstr>Support Vector Machines</vt:lpstr>
      <vt:lpstr>Descriptive Conclusion </vt:lpstr>
      <vt:lpstr>Prediction conclusion </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priya</dc:creator>
  <cp:lastModifiedBy>priya</cp:lastModifiedBy>
  <cp:revision>89</cp:revision>
  <dcterms:created xsi:type="dcterms:W3CDTF">2021-07-08T11:01:13Z</dcterms:created>
  <dcterms:modified xsi:type="dcterms:W3CDTF">2021-08-28T08:57:02Z</dcterms:modified>
</cp:coreProperties>
</file>